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1" r:id="rId5"/>
    <p:sldId id="278" r:id="rId6"/>
    <p:sldId id="263" r:id="rId7"/>
    <p:sldId id="259" r:id="rId8"/>
    <p:sldId id="260" r:id="rId9"/>
    <p:sldId id="258" r:id="rId10"/>
    <p:sldId id="269" r:id="rId11"/>
    <p:sldId id="268" r:id="rId12"/>
    <p:sldId id="281" r:id="rId13"/>
    <p:sldId id="282" r:id="rId14"/>
    <p:sldId id="276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66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9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71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21" y="464948"/>
            <a:ext cx="1708671" cy="383095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E0E0D-D888-594B-AACA-6797B4D55C5B}" type="datetimeFigureOut">
              <a:rPr lang="en-US" smtClean="0"/>
              <a:t>20/03/18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2159" y="6231608"/>
            <a:ext cx="2438022" cy="365125"/>
          </a:xfrm>
          <a:prstGeom prst="rect">
            <a:avLst/>
          </a:prstGeom>
        </p:spPr>
        <p:txBody>
          <a:bodyPr/>
          <a:lstStyle/>
          <a:p>
            <a:fld id="{8BF6A42E-F245-874D-93BF-53E878747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0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E0E0D-D888-594B-AACA-6797B4D55C5B}" type="datetimeFigureOut">
              <a:rPr lang="en-US" smtClean="0"/>
              <a:t>20/03/18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2159" y="6231608"/>
            <a:ext cx="2438022" cy="365125"/>
          </a:xfrm>
          <a:prstGeom prst="rect">
            <a:avLst/>
          </a:prstGeom>
        </p:spPr>
        <p:txBody>
          <a:bodyPr/>
          <a:lstStyle/>
          <a:p>
            <a:fld id="{8BF6A42E-F245-874D-93BF-53E878747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8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6978129" y="273400"/>
            <a:ext cx="1708671" cy="383095"/>
          </a:xfrm>
          <a:prstGeom prst="rect">
            <a:avLst/>
          </a:prstGeom>
          <a:solidFill>
            <a:srgbClr val="DDD9C3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Autonomia Unversitária</a:t>
            </a: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5885272" y="6231608"/>
            <a:ext cx="2834909" cy="365125"/>
          </a:xfrm>
          <a:prstGeom prst="rect">
            <a:avLst/>
          </a:prstGeom>
          <a:solidFill>
            <a:srgbClr val="DDD9C3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Ângela Maria Paiva Cruz </a:t>
            </a:r>
            <a:r>
              <a:rPr lang="mr-IN"/>
              <a:t>–</a:t>
            </a:r>
            <a:r>
              <a:rPr lang="en-US"/>
              <a:t> reitora da UFRN</a:t>
            </a:r>
          </a:p>
        </p:txBody>
      </p:sp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305921" y="6213638"/>
            <a:ext cx="1708671" cy="383095"/>
          </a:xfrm>
          <a:prstGeom prst="rect">
            <a:avLst/>
          </a:prstGeom>
          <a:solidFill>
            <a:srgbClr val="DDD9C3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ANDIFES, março de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24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E0E0D-D888-594B-AACA-6797B4D55C5B}" type="datetimeFigureOut">
              <a:rPr lang="en-US" smtClean="0"/>
              <a:t>20/03/18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82159" y="6231608"/>
            <a:ext cx="2438022" cy="365125"/>
          </a:xfrm>
          <a:prstGeom prst="rect">
            <a:avLst/>
          </a:prstGeom>
        </p:spPr>
        <p:txBody>
          <a:bodyPr/>
          <a:lstStyle/>
          <a:p>
            <a:fld id="{8BF6A42E-F245-874D-93BF-53E878747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6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21" y="464948"/>
            <a:ext cx="1708671" cy="383095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E0E0D-D888-594B-AACA-6797B4D55C5B}" type="datetimeFigureOut">
              <a:rPr lang="en-US" smtClean="0"/>
              <a:t>20/03/18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2159" y="6231608"/>
            <a:ext cx="2438022" cy="365125"/>
          </a:xfrm>
          <a:prstGeom prst="rect">
            <a:avLst/>
          </a:prstGeom>
        </p:spPr>
        <p:txBody>
          <a:bodyPr/>
          <a:lstStyle/>
          <a:p>
            <a:fld id="{8BF6A42E-F245-874D-93BF-53E878747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21" y="464948"/>
            <a:ext cx="1708671" cy="38309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E0E0D-D888-594B-AACA-6797B4D55C5B}" type="datetimeFigureOut">
              <a:rPr lang="en-US" smtClean="0"/>
              <a:t>20/03/18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282159" y="6231608"/>
            <a:ext cx="2438022" cy="365125"/>
          </a:xfrm>
          <a:prstGeom prst="rect">
            <a:avLst/>
          </a:prstGeom>
        </p:spPr>
        <p:txBody>
          <a:bodyPr/>
          <a:lstStyle/>
          <a:p>
            <a:fld id="{8BF6A42E-F245-874D-93BF-53E878747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7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21" y="464948"/>
            <a:ext cx="1708671" cy="383095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E0E0D-D888-594B-AACA-6797B4D55C5B}" type="datetimeFigureOut">
              <a:rPr lang="en-US" smtClean="0"/>
              <a:t>20/03/18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82159" y="6231608"/>
            <a:ext cx="2438022" cy="365125"/>
          </a:xfrm>
          <a:prstGeom prst="rect">
            <a:avLst/>
          </a:prstGeom>
        </p:spPr>
        <p:txBody>
          <a:bodyPr/>
          <a:lstStyle/>
          <a:p>
            <a:fld id="{8BF6A42E-F245-874D-93BF-53E878747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E0E0D-D888-594B-AACA-6797B4D55C5B}" type="datetimeFigureOut">
              <a:rPr lang="en-US" smtClean="0"/>
              <a:t>20/03/18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282159" y="6231608"/>
            <a:ext cx="2438022" cy="365125"/>
          </a:xfrm>
          <a:prstGeom prst="rect">
            <a:avLst/>
          </a:prstGeom>
        </p:spPr>
        <p:txBody>
          <a:bodyPr/>
          <a:lstStyle/>
          <a:p>
            <a:fld id="{8BF6A42E-F245-874D-93BF-53E878747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6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E0E0D-D888-594B-AACA-6797B4D55C5B}" type="datetimeFigureOut">
              <a:rPr lang="en-US" smtClean="0"/>
              <a:t>20/03/18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2159" y="6231608"/>
            <a:ext cx="2438022" cy="365125"/>
          </a:xfrm>
          <a:prstGeom prst="rect">
            <a:avLst/>
          </a:prstGeom>
        </p:spPr>
        <p:txBody>
          <a:bodyPr/>
          <a:lstStyle/>
          <a:p>
            <a:fld id="{8BF6A42E-F245-874D-93BF-53E878747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8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E0E0D-D888-594B-AACA-6797B4D55C5B}" type="datetimeFigureOut">
              <a:rPr lang="en-US" smtClean="0"/>
              <a:t>20/03/18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82159" y="6231608"/>
            <a:ext cx="2438022" cy="365125"/>
          </a:xfrm>
          <a:prstGeom prst="rect">
            <a:avLst/>
          </a:prstGeom>
        </p:spPr>
        <p:txBody>
          <a:bodyPr/>
          <a:lstStyle/>
          <a:p>
            <a:fld id="{8BF6A42E-F245-874D-93BF-53E878747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0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FF"/>
            </a:gs>
            <a:gs pos="96000">
              <a:schemeClr val="bg1"/>
            </a:gs>
            <a:gs pos="16000">
              <a:srgbClr val="3366FF"/>
            </a:gs>
            <a:gs pos="42000">
              <a:srgbClr val="3366FF"/>
            </a:gs>
          </a:gsLst>
          <a:lin ang="17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804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1200" kern="1200">
          <a:solidFill>
            <a:srgbClr val="66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467232" y="2555775"/>
            <a:ext cx="6214160" cy="1475803"/>
          </a:xfrm>
          <a:prstGeom prst="rect">
            <a:avLst/>
          </a:prstGeom>
          <a:solidFill>
            <a:srgbClr val="66FF66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sz="4000" dirty="0" smtClean="0"/>
              <a:t>A </a:t>
            </a:r>
            <a:r>
              <a:rPr lang="en-US" sz="4000" dirty="0" err="1" smtClean="0"/>
              <a:t>necessidade</a:t>
            </a:r>
            <a:r>
              <a:rPr lang="en-US" sz="4000" dirty="0" smtClean="0"/>
              <a:t> da </a:t>
            </a:r>
            <a:br>
              <a:rPr lang="en-US" sz="4000" dirty="0" smtClean="0"/>
            </a:br>
            <a:r>
              <a:rPr lang="en-US" sz="4000" dirty="0" err="1" smtClean="0"/>
              <a:t>Autonomia</a:t>
            </a:r>
            <a:r>
              <a:rPr lang="en-US" sz="4000" dirty="0" smtClean="0"/>
              <a:t> </a:t>
            </a:r>
            <a:r>
              <a:rPr lang="en-US" sz="4000" dirty="0" err="1" smtClean="0"/>
              <a:t>Universitária</a:t>
            </a:r>
            <a:endParaRPr lang="en-US" sz="4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6484" y="1048405"/>
            <a:ext cx="7989634" cy="431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 smtClean="0"/>
              <a:t>Seminário Temático ANDIFES				Belo Horizonte, março de 2018</a:t>
            </a:r>
            <a:endParaRPr lang="en-US" sz="2000" dirty="0"/>
          </a:p>
        </p:txBody>
      </p:sp>
      <p:sp>
        <p:nvSpPr>
          <p:cNvPr id="4" name="Title 1"/>
          <p:cNvSpPr txBox="1">
            <a:spLocks noChangeAspect="1"/>
          </p:cNvSpPr>
          <p:nvPr/>
        </p:nvSpPr>
        <p:spPr>
          <a:xfrm>
            <a:off x="5548357" y="5054881"/>
            <a:ext cx="3057762" cy="7974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000" dirty="0" smtClean="0">
                <a:latin typeface="Manuscript"/>
                <a:cs typeface="Manuscript"/>
              </a:rPr>
              <a:t>Ângela Maria Paiva Cruz</a:t>
            </a:r>
          </a:p>
          <a:p>
            <a:pPr algn="r"/>
            <a:r>
              <a:rPr lang="en-US" sz="2000" dirty="0">
                <a:latin typeface="Manuscript"/>
                <a:cs typeface="Manuscript"/>
              </a:rPr>
              <a:t>Reitora da UFRN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59004" y="567133"/>
            <a:ext cx="79896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6" y="6366210"/>
            <a:ext cx="79896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73538" y="5054881"/>
            <a:ext cx="2318862" cy="797461"/>
            <a:chOff x="-2860487" y="2899179"/>
            <a:chExt cx="2453608" cy="812229"/>
          </a:xfrm>
        </p:grpSpPr>
        <p:sp>
          <p:nvSpPr>
            <p:cNvPr id="8" name="Rectangle 7"/>
            <p:cNvSpPr/>
            <p:nvPr/>
          </p:nvSpPr>
          <p:spPr>
            <a:xfrm>
              <a:off x="-2860487" y="2899179"/>
              <a:ext cx="2453608" cy="81222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5" name="Picture 4" descr="60anos_vertical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860487" y="2899179"/>
              <a:ext cx="2453608" cy="8122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69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41307"/>
            <a:ext cx="8229600" cy="2887551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660066"/>
                </a:solidFill>
              </a:rPr>
              <a:t>Restrições</a:t>
            </a:r>
            <a:endParaRPr lang="pt-BR" sz="2400" dirty="0" smtClean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Decreto </a:t>
            </a:r>
            <a:r>
              <a:rPr lang="pt-BR" sz="2400" dirty="0">
                <a:solidFill>
                  <a:srgbClr val="660066"/>
                </a:solidFill>
              </a:rPr>
              <a:t>nº 3.591/2000 – institui a “supervisão técnica” das Auditorias Internas pela CGU, retirando das IFES a autonomia na gestão desses órgãos de controle interno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  <a:effectLst/>
              </a:rPr>
              <a:t>Auditor Interno: deve ser </a:t>
            </a:r>
            <a:r>
              <a:rPr lang="en-US" sz="2400" dirty="0" smtClean="0">
                <a:solidFill>
                  <a:srgbClr val="660066"/>
                </a:solidFill>
              </a:rPr>
              <a:t>cargo do </a:t>
            </a:r>
            <a:r>
              <a:rPr lang="en-US" sz="2400" dirty="0" err="1" smtClean="0">
                <a:solidFill>
                  <a:srgbClr val="660066"/>
                </a:solidFill>
              </a:rPr>
              <a:t>reitor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para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dar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segurança</a:t>
            </a:r>
            <a:r>
              <a:rPr lang="en-US" sz="2400" dirty="0" smtClean="0">
                <a:solidFill>
                  <a:srgbClr val="660066"/>
                </a:solidFill>
              </a:rPr>
              <a:t> de </a:t>
            </a:r>
            <a:r>
              <a:rPr lang="en-US" sz="2400" dirty="0" err="1">
                <a:solidFill>
                  <a:srgbClr val="660066"/>
                </a:solidFill>
              </a:rPr>
              <a:t>que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sua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administração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está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agindo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dentro</a:t>
            </a:r>
            <a:r>
              <a:rPr lang="en-US" sz="2400" dirty="0">
                <a:solidFill>
                  <a:srgbClr val="660066"/>
                </a:solidFill>
              </a:rPr>
              <a:t> da </a:t>
            </a:r>
            <a:r>
              <a:rPr lang="en-US" sz="2400" dirty="0" err="1">
                <a:solidFill>
                  <a:srgbClr val="660066"/>
                </a:solidFill>
              </a:rPr>
              <a:t>legalidade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administrativa</a:t>
            </a:r>
            <a:endParaRPr lang="pt-BR" sz="2400" dirty="0">
              <a:solidFill>
                <a:srgbClr val="660066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198" y="248742"/>
            <a:ext cx="43883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IV. Autonomia Universitária</a:t>
            </a:r>
          </a:p>
          <a:p>
            <a:pPr algn="ctr"/>
            <a:r>
              <a:rPr lang="pt-BR" sz="2000" b="1" dirty="0"/>
              <a:t>Medidas atentatórias</a:t>
            </a:r>
          </a:p>
        </p:txBody>
      </p:sp>
    </p:spTree>
    <p:extLst>
      <p:ext uri="{BB962C8B-B14F-4D97-AF65-F5344CB8AC3E}">
        <p14:creationId xmlns:p14="http://schemas.microsoft.com/office/powerpoint/2010/main" val="3842626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120451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660066"/>
                </a:solidFill>
              </a:rPr>
              <a:t>Restrições</a:t>
            </a:r>
            <a:endParaRPr lang="pt-BR" sz="2400" dirty="0" smtClean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Lei </a:t>
            </a:r>
            <a:r>
              <a:rPr lang="pt-BR" sz="2400" dirty="0">
                <a:solidFill>
                  <a:srgbClr val="660066"/>
                </a:solidFill>
              </a:rPr>
              <a:t>nº 10.480/2002: Procuradorias Jurídicas passaram a integrar a Procuradoria-Geral Federal, subordinando-as à AGU e retirando das IFES a autonomia de produzirem sua defesa em juízo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</a:p>
          <a:p>
            <a:pPr marL="714375" indent="-357188">
              <a:spcBef>
                <a:spcPts val="600"/>
              </a:spcBef>
            </a:pPr>
            <a:r>
              <a:rPr lang="en-US" sz="2400" dirty="0" err="1" smtClean="0">
                <a:solidFill>
                  <a:srgbClr val="660066"/>
                </a:solidFill>
              </a:rPr>
              <a:t>Universidades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não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têm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autonomia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para</a:t>
            </a:r>
            <a:r>
              <a:rPr lang="en-US" sz="2400" dirty="0">
                <a:solidFill>
                  <a:srgbClr val="660066"/>
                </a:solidFill>
              </a:rPr>
              <a:t> defender </a:t>
            </a:r>
            <a:r>
              <a:rPr lang="en-US" sz="2400" dirty="0" err="1">
                <a:solidFill>
                  <a:srgbClr val="660066"/>
                </a:solidFill>
              </a:rPr>
              <a:t>seus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atos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na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justiça</a:t>
            </a:r>
            <a:r>
              <a:rPr lang="en-US" sz="2400" dirty="0">
                <a:solidFill>
                  <a:srgbClr val="660066"/>
                </a:solidFill>
              </a:rPr>
              <a:t>, </a:t>
            </a:r>
            <a:r>
              <a:rPr lang="en-US" sz="2400" dirty="0" err="1" smtClean="0">
                <a:solidFill>
                  <a:srgbClr val="660066"/>
                </a:solidFill>
              </a:rPr>
              <a:t>quem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os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defende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é</a:t>
            </a:r>
            <a:r>
              <a:rPr lang="en-US" sz="2400" dirty="0" smtClean="0">
                <a:solidFill>
                  <a:srgbClr val="660066"/>
                </a:solidFill>
              </a:rPr>
              <a:t> o </a:t>
            </a:r>
            <a:r>
              <a:rPr lang="en-US" sz="2400" dirty="0" err="1" smtClean="0">
                <a:solidFill>
                  <a:srgbClr val="660066"/>
                </a:solidFill>
              </a:rPr>
              <a:t>Governo</a:t>
            </a:r>
            <a:r>
              <a:rPr lang="en-US" sz="2400" dirty="0" smtClean="0">
                <a:solidFill>
                  <a:srgbClr val="660066"/>
                </a:solidFill>
              </a:rPr>
              <a:t> Federal </a:t>
            </a:r>
            <a:r>
              <a:rPr lang="en-US" sz="2400" dirty="0" err="1">
                <a:solidFill>
                  <a:srgbClr val="660066"/>
                </a:solidFill>
              </a:rPr>
              <a:t>através</a:t>
            </a:r>
            <a:r>
              <a:rPr lang="en-US" sz="2400" dirty="0">
                <a:solidFill>
                  <a:srgbClr val="660066"/>
                </a:solidFill>
              </a:rPr>
              <a:t> da </a:t>
            </a:r>
            <a:r>
              <a:rPr lang="en-US" sz="2400" dirty="0" smtClean="0">
                <a:solidFill>
                  <a:srgbClr val="660066"/>
                </a:solidFill>
              </a:rPr>
              <a:t>AGU</a:t>
            </a:r>
          </a:p>
          <a:p>
            <a:pPr marL="714375" indent="-357188">
              <a:spcBef>
                <a:spcPts val="600"/>
              </a:spcBef>
            </a:pPr>
            <a:r>
              <a:rPr lang="en-US" sz="2400" dirty="0" err="1">
                <a:solidFill>
                  <a:srgbClr val="660066"/>
                </a:solidFill>
              </a:rPr>
              <a:t>C</a:t>
            </a:r>
            <a:r>
              <a:rPr lang="en-US" sz="2400" dirty="0" err="1" smtClean="0">
                <a:solidFill>
                  <a:srgbClr val="660066"/>
                </a:solidFill>
              </a:rPr>
              <a:t>onfigura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>
                <a:solidFill>
                  <a:srgbClr val="660066"/>
                </a:solidFill>
              </a:rPr>
              <a:t>a </a:t>
            </a:r>
            <a:r>
              <a:rPr lang="en-US" sz="2400" dirty="0" err="1">
                <a:solidFill>
                  <a:srgbClr val="660066"/>
                </a:solidFill>
              </a:rPr>
              <a:t>transformação</a:t>
            </a:r>
            <a:r>
              <a:rPr lang="en-US" sz="2400" dirty="0">
                <a:solidFill>
                  <a:srgbClr val="660066"/>
                </a:solidFill>
              </a:rPr>
              <a:t> das </a:t>
            </a:r>
            <a:r>
              <a:rPr lang="en-US" sz="2400" dirty="0" err="1">
                <a:solidFill>
                  <a:srgbClr val="660066"/>
                </a:solidFill>
              </a:rPr>
              <a:t>universidades</a:t>
            </a:r>
            <a:r>
              <a:rPr lang="en-US" sz="2400" dirty="0">
                <a:solidFill>
                  <a:srgbClr val="660066"/>
                </a:solidFill>
              </a:rPr>
              <a:t> de </a:t>
            </a:r>
            <a:r>
              <a:rPr lang="en-US" sz="2400" dirty="0" err="1">
                <a:solidFill>
                  <a:srgbClr val="660066"/>
                </a:solidFill>
              </a:rPr>
              <a:t>órgãos</a:t>
            </a:r>
            <a:r>
              <a:rPr lang="en-US" sz="2400" dirty="0">
                <a:solidFill>
                  <a:srgbClr val="660066"/>
                </a:solidFill>
              </a:rPr>
              <a:t> de Estado </a:t>
            </a:r>
            <a:r>
              <a:rPr lang="en-US" sz="2400" dirty="0" err="1">
                <a:solidFill>
                  <a:srgbClr val="660066"/>
                </a:solidFill>
              </a:rPr>
              <a:t>em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órgãos</a:t>
            </a:r>
            <a:r>
              <a:rPr lang="en-US" sz="2400" dirty="0">
                <a:solidFill>
                  <a:srgbClr val="660066"/>
                </a:solidFill>
              </a:rPr>
              <a:t> de </a:t>
            </a:r>
            <a:r>
              <a:rPr lang="en-US" sz="2400" dirty="0" err="1">
                <a:solidFill>
                  <a:srgbClr val="660066"/>
                </a:solidFill>
              </a:rPr>
              <a:t>G</a:t>
            </a:r>
            <a:r>
              <a:rPr lang="en-US" sz="2400" dirty="0" err="1" smtClean="0">
                <a:solidFill>
                  <a:srgbClr val="660066"/>
                </a:solidFill>
              </a:rPr>
              <a:t>overno</a:t>
            </a:r>
            <a:r>
              <a:rPr lang="pt-BR" sz="2400" dirty="0" smtClean="0">
                <a:solidFill>
                  <a:srgbClr val="660066"/>
                </a:solidFill>
                <a:effectLst/>
              </a:rPr>
              <a:t> (ficção da autonomia)</a:t>
            </a:r>
            <a:endParaRPr lang="en-US" sz="2400" dirty="0" smtClean="0">
              <a:solidFill>
                <a:srgbClr val="660066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198" y="248742"/>
            <a:ext cx="43883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IV. Autonomia Universitária</a:t>
            </a:r>
          </a:p>
          <a:p>
            <a:pPr algn="ctr"/>
            <a:r>
              <a:rPr lang="pt-BR" sz="2000" b="1" dirty="0"/>
              <a:t>Medidas atentatórias</a:t>
            </a:r>
          </a:p>
        </p:txBody>
      </p:sp>
    </p:spTree>
    <p:extLst>
      <p:ext uri="{BB962C8B-B14F-4D97-AF65-F5344CB8AC3E}">
        <p14:creationId xmlns:p14="http://schemas.microsoft.com/office/powerpoint/2010/main" val="1607696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27594"/>
            <a:ext cx="8229600" cy="4525963"/>
          </a:xfrm>
          <a:prstGeom prst="rect">
            <a:avLst/>
          </a:prstGeom>
          <a:solidFill>
            <a:srgbClr val="66FF66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660066"/>
                </a:solidFill>
              </a:rPr>
              <a:t>Restrições</a:t>
            </a:r>
            <a:endParaRPr lang="pt-BR" sz="2400" dirty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pt-BR" sz="2400" dirty="0">
                <a:solidFill>
                  <a:srgbClr val="660066"/>
                </a:solidFill>
              </a:rPr>
              <a:t>Decreto nº 7.233/2010 – dispõe sobre procedimentos administrativos e financeiros para autonomia universitária, autorizando abertura de créditos suplementares pelo Poder Executivo em favor das IFES (não cumprimento deste Decreto)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endParaRPr lang="en-US" sz="2400" dirty="0" smtClean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Decreto </a:t>
            </a:r>
            <a:r>
              <a:rPr lang="pt-BR" sz="2400" dirty="0">
                <a:solidFill>
                  <a:srgbClr val="660066"/>
                </a:solidFill>
              </a:rPr>
              <a:t>nº 9.262/2018: extingue cargos e suspende realização de concursos e nomeações para diversos níveis da carreira dos servidores técnico-</a:t>
            </a:r>
            <a:r>
              <a:rPr lang="pt-BR" sz="2400" dirty="0" smtClean="0">
                <a:solidFill>
                  <a:srgbClr val="660066"/>
                </a:solidFill>
              </a:rPr>
              <a:t>administrativos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>
                <a:solidFill>
                  <a:srgbClr val="660066"/>
                </a:solidFill>
              </a:rPr>
              <a:t>Decreto nº 9.287/2018 - fixa regras de gestão administrativa, restringindo o uso de veículos oficiais</a:t>
            </a:r>
            <a:endParaRPr lang="en-US" sz="2400" dirty="0">
              <a:solidFill>
                <a:srgbClr val="660066"/>
              </a:solidFill>
            </a:endParaRPr>
          </a:p>
          <a:p>
            <a:endParaRPr lang="en-US" sz="2400" dirty="0">
              <a:solidFill>
                <a:srgbClr val="660066"/>
              </a:solidFill>
            </a:endParaRPr>
          </a:p>
          <a:p>
            <a:endParaRPr lang="en-US" sz="2400" dirty="0" smtClean="0">
              <a:solidFill>
                <a:srgbClr val="660066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198" y="248742"/>
            <a:ext cx="43883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IV. Autonomia Universitária</a:t>
            </a:r>
          </a:p>
          <a:p>
            <a:pPr algn="ctr"/>
            <a:r>
              <a:rPr lang="pt-BR" sz="2000" b="1" dirty="0"/>
              <a:t>Medidas atentatórias</a:t>
            </a:r>
          </a:p>
        </p:txBody>
      </p:sp>
    </p:spTree>
    <p:extLst>
      <p:ext uri="{BB962C8B-B14F-4D97-AF65-F5344CB8AC3E}">
        <p14:creationId xmlns:p14="http://schemas.microsoft.com/office/powerpoint/2010/main" val="81045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76910"/>
            <a:ext cx="8229600" cy="4404018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660066"/>
                </a:solidFill>
              </a:rPr>
              <a:t>Restrições</a:t>
            </a:r>
            <a:endParaRPr lang="pt-BR" sz="2400" dirty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Lei </a:t>
            </a:r>
            <a:r>
              <a:rPr lang="pt-BR" sz="2400" dirty="0">
                <a:solidFill>
                  <a:srgbClr val="660066"/>
                </a:solidFill>
              </a:rPr>
              <a:t>nº 13.473/2017 (LDO): limita nomeação para reposição de vacâncias de um exercício para o exercício seguinte (ingerência na gestão do Banco de Professores Equivalentes e no Quadro de Referência dos Servidores Técnico-Administrativos</a:t>
            </a:r>
            <a:r>
              <a:rPr lang="pt-BR" sz="2400" dirty="0" smtClean="0">
                <a:solidFill>
                  <a:srgbClr val="660066"/>
                </a:solidFill>
              </a:rPr>
              <a:t>)</a:t>
            </a:r>
            <a:endParaRPr lang="en-US" sz="2400" dirty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Parecer </a:t>
            </a:r>
            <a:r>
              <a:rPr lang="pt-BR" sz="2400" dirty="0">
                <a:solidFill>
                  <a:srgbClr val="660066"/>
                </a:solidFill>
              </a:rPr>
              <a:t>nº 00042/2017/DECOR/CGU/AGU - Entendimentos não consensuais sobre efeitos financeiros das progressões na carreira docente e concessão da Retribuição por Titulação (restrição de direitos dos servidores docentes)</a:t>
            </a:r>
            <a:endParaRPr lang="en-US" sz="2400" dirty="0">
              <a:solidFill>
                <a:srgbClr val="660066"/>
              </a:solidFill>
            </a:endParaRPr>
          </a:p>
          <a:p>
            <a:endParaRPr lang="en-US" sz="2400" dirty="0" smtClean="0">
              <a:solidFill>
                <a:srgbClr val="660066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198" y="248742"/>
            <a:ext cx="43883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IV. Autonomia Universitária</a:t>
            </a:r>
          </a:p>
          <a:p>
            <a:pPr algn="ctr"/>
            <a:r>
              <a:rPr lang="pt-BR" sz="2000" b="1" dirty="0"/>
              <a:t>Medidas atentatórias</a:t>
            </a:r>
          </a:p>
        </p:txBody>
      </p:sp>
    </p:spTree>
    <p:extLst>
      <p:ext uri="{BB962C8B-B14F-4D97-AF65-F5344CB8AC3E}">
        <p14:creationId xmlns:p14="http://schemas.microsoft.com/office/powerpoint/2010/main" val="3093581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20754"/>
            <a:ext cx="8229600" cy="3109474"/>
          </a:xfrm>
          <a:prstGeom prst="rect">
            <a:avLst/>
          </a:prstGeom>
          <a:solidFill>
            <a:srgbClr val="66FF66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 smtClean="0">
                <a:solidFill>
                  <a:srgbClr val="660066"/>
                </a:solidFill>
              </a:rPr>
              <a:t>Bases</a:t>
            </a:r>
          </a:p>
          <a:p>
            <a:pPr marL="714375" indent="-357188">
              <a:spcBef>
                <a:spcPts val="600"/>
              </a:spcBef>
            </a:pPr>
            <a:r>
              <a:rPr lang="en-US" sz="2400" dirty="0" err="1" smtClean="0">
                <a:solidFill>
                  <a:srgbClr val="660066"/>
                </a:solidFill>
              </a:rPr>
              <a:t>Princípios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legais</a:t>
            </a:r>
            <a:r>
              <a:rPr lang="en-US" sz="2400" dirty="0">
                <a:solidFill>
                  <a:srgbClr val="660066"/>
                </a:solidFill>
              </a:rPr>
              <a:t> da </a:t>
            </a:r>
            <a:r>
              <a:rPr lang="en-US" sz="2400" dirty="0" err="1">
                <a:solidFill>
                  <a:srgbClr val="660066"/>
                </a:solidFill>
              </a:rPr>
              <a:t>Administração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Pública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são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aplicados</a:t>
            </a:r>
            <a:r>
              <a:rPr lang="en-US" sz="2400" dirty="0" smtClean="0">
                <a:solidFill>
                  <a:srgbClr val="660066"/>
                </a:solidFill>
              </a:rPr>
              <a:t>, de </a:t>
            </a:r>
            <a:r>
              <a:rPr lang="en-US" sz="2400" dirty="0" err="1" smtClean="0">
                <a:solidFill>
                  <a:srgbClr val="660066"/>
                </a:solidFill>
              </a:rPr>
              <a:t>uma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maneira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geral</a:t>
            </a:r>
            <a:r>
              <a:rPr lang="en-US" sz="2400" dirty="0" smtClean="0">
                <a:solidFill>
                  <a:srgbClr val="660066"/>
                </a:solidFill>
              </a:rPr>
              <a:t>, a </a:t>
            </a:r>
            <a:r>
              <a:rPr lang="en-US" sz="2400" dirty="0" err="1" smtClean="0">
                <a:solidFill>
                  <a:srgbClr val="660066"/>
                </a:solidFill>
              </a:rPr>
              <a:t>todos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os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seus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entes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jurídicos</a:t>
            </a:r>
            <a:endParaRPr lang="en-US" sz="2400" dirty="0" smtClean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en-US" sz="2400" dirty="0" err="1">
                <a:solidFill>
                  <a:srgbClr val="660066"/>
                </a:solidFill>
              </a:rPr>
              <a:t>Diretriz</a:t>
            </a:r>
            <a:r>
              <a:rPr lang="en-US" sz="2400" dirty="0">
                <a:solidFill>
                  <a:srgbClr val="660066"/>
                </a:solidFill>
              </a:rPr>
              <a:t> fundamental: </a:t>
            </a:r>
            <a:r>
              <a:rPr lang="en-US" sz="2400" dirty="0" err="1">
                <a:solidFill>
                  <a:srgbClr val="660066"/>
                </a:solidFill>
              </a:rPr>
              <a:t>colocar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universidades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públicas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federais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como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uma</a:t>
            </a:r>
            <a:r>
              <a:rPr lang="en-US" sz="2400" dirty="0" smtClean="0">
                <a:solidFill>
                  <a:srgbClr val="660066"/>
                </a:solidFill>
              </a:rPr>
              <a:t> nova </a:t>
            </a:r>
            <a:r>
              <a:rPr lang="en-US" sz="2400" dirty="0" err="1" smtClean="0">
                <a:solidFill>
                  <a:srgbClr val="660066"/>
                </a:solidFill>
              </a:rPr>
              <a:t>espécie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>
                <a:solidFill>
                  <a:srgbClr val="660066"/>
                </a:solidFill>
              </a:rPr>
              <a:t>de </a:t>
            </a:r>
            <a:r>
              <a:rPr lang="en-US" sz="2400" dirty="0" err="1">
                <a:solidFill>
                  <a:srgbClr val="660066"/>
                </a:solidFill>
              </a:rPr>
              <a:t>ente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jurídico</a:t>
            </a:r>
            <a:r>
              <a:rPr lang="en-US" sz="2400" dirty="0">
                <a:solidFill>
                  <a:srgbClr val="660066"/>
                </a:solidFill>
              </a:rPr>
              <a:t> da </a:t>
            </a:r>
            <a:r>
              <a:rPr lang="en-US" sz="2400" dirty="0" err="1">
                <a:solidFill>
                  <a:srgbClr val="660066"/>
                </a:solidFill>
              </a:rPr>
              <a:t>Administração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Pública</a:t>
            </a:r>
            <a:endParaRPr lang="en-US" sz="2400" dirty="0" smtClean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en-US" sz="2400" dirty="0" err="1" smtClean="0">
                <a:solidFill>
                  <a:srgbClr val="660066"/>
                </a:solidFill>
              </a:rPr>
              <a:t>Anteprojeto</a:t>
            </a:r>
            <a:r>
              <a:rPr lang="en-US" sz="2400" dirty="0" smtClean="0">
                <a:solidFill>
                  <a:srgbClr val="660066"/>
                </a:solidFill>
              </a:rPr>
              <a:t> de Lei </a:t>
            </a:r>
            <a:r>
              <a:rPr lang="en-US" sz="2400" dirty="0" err="1" smtClean="0">
                <a:solidFill>
                  <a:srgbClr val="660066"/>
                </a:solidFill>
              </a:rPr>
              <a:t>Orgânica</a:t>
            </a:r>
            <a:r>
              <a:rPr lang="en-US" sz="2400" dirty="0" smtClean="0">
                <a:solidFill>
                  <a:srgbClr val="660066"/>
                </a:solidFill>
              </a:rPr>
              <a:t> das </a:t>
            </a:r>
            <a:r>
              <a:rPr lang="en-US" sz="2400" dirty="0" err="1" smtClean="0">
                <a:solidFill>
                  <a:srgbClr val="660066"/>
                </a:solidFill>
              </a:rPr>
              <a:t>Universidades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Federais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entregue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mr-IN" sz="2400" dirty="0" smtClean="0">
                <a:solidFill>
                  <a:srgbClr val="660066"/>
                </a:solidFill>
              </a:rPr>
              <a:t>…</a:t>
            </a:r>
            <a:endParaRPr lang="pt-BR" sz="2400" dirty="0">
              <a:solidFill>
                <a:srgbClr val="660066"/>
              </a:solidFill>
            </a:endParaRPr>
          </a:p>
          <a:p>
            <a:pPr marL="714375" indent="-357188"/>
            <a:endParaRPr lang="pt-BR" sz="2400" dirty="0">
              <a:solidFill>
                <a:srgbClr val="660066"/>
              </a:solidFill>
            </a:endParaRPr>
          </a:p>
          <a:p>
            <a:endParaRPr lang="en-US" sz="2400" dirty="0">
              <a:solidFill>
                <a:srgbClr val="660066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48741"/>
            <a:ext cx="4289728" cy="984157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V. Regulamentação da Autonomia Universitária</a:t>
            </a:r>
          </a:p>
        </p:txBody>
      </p:sp>
    </p:spTree>
    <p:extLst>
      <p:ext uri="{BB962C8B-B14F-4D97-AF65-F5344CB8AC3E}">
        <p14:creationId xmlns:p14="http://schemas.microsoft.com/office/powerpoint/2010/main" val="3941983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6047" y="2860325"/>
            <a:ext cx="5696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Muito obrigada pela atenção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16892" y="5580662"/>
            <a:ext cx="250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>
                <a:solidFill>
                  <a:srgbClr val="FFFFFF"/>
                </a:solidFill>
              </a:rPr>
              <a:t>Ângela Maria Paiva Cruz</a:t>
            </a:r>
          </a:p>
          <a:p>
            <a:pPr algn="r"/>
            <a:r>
              <a:rPr lang="en-US" b="1">
                <a:solidFill>
                  <a:srgbClr val="FFFFFF"/>
                </a:solidFill>
              </a:rPr>
              <a:t>r</a:t>
            </a:r>
            <a:r>
              <a:rPr lang="pt-BR" b="1">
                <a:solidFill>
                  <a:srgbClr val="FFFFFF"/>
                </a:solidFill>
              </a:rPr>
              <a:t>eitora@reitoria.ufrn.br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394310" y="5502927"/>
            <a:ext cx="2318862" cy="797461"/>
            <a:chOff x="-2860487" y="2899179"/>
            <a:chExt cx="2453608" cy="812229"/>
          </a:xfrm>
        </p:grpSpPr>
        <p:sp>
          <p:nvSpPr>
            <p:cNvPr id="5" name="Rectangle 4"/>
            <p:cNvSpPr/>
            <p:nvPr/>
          </p:nvSpPr>
          <p:spPr>
            <a:xfrm>
              <a:off x="-2860487" y="2899179"/>
              <a:ext cx="2453608" cy="81222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" name="Picture 5" descr="60anos_vertical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860487" y="2899179"/>
              <a:ext cx="2453608" cy="8122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9724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3577975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sz="2400" b="1" dirty="0">
                <a:solidFill>
                  <a:srgbClr val="660066"/>
                </a:solidFill>
              </a:rPr>
              <a:t>1.</a:t>
            </a:r>
            <a:r>
              <a:rPr lang="pt-BR" sz="2400" b="1" dirty="0" smtClean="0">
                <a:solidFill>
                  <a:srgbClr val="660066"/>
                </a:solidFill>
              </a:rPr>
              <a:t> </a:t>
            </a:r>
            <a:r>
              <a:rPr lang="pt-BR" sz="2400" b="1" dirty="0">
                <a:solidFill>
                  <a:srgbClr val="660066"/>
                </a:solidFill>
              </a:rPr>
              <a:t>Caso </a:t>
            </a:r>
            <a:r>
              <a:rPr lang="pt-BR" sz="2400" b="1" dirty="0" smtClean="0">
                <a:solidFill>
                  <a:srgbClr val="660066"/>
                </a:solidFill>
              </a:rPr>
              <a:t>da greve na </a:t>
            </a:r>
            <a:r>
              <a:rPr lang="pt-BR" sz="2400" b="1" dirty="0">
                <a:solidFill>
                  <a:srgbClr val="660066"/>
                </a:solidFill>
              </a:rPr>
              <a:t>Universidade de </a:t>
            </a:r>
            <a:r>
              <a:rPr lang="pt-BR" sz="2400" b="1" dirty="0" smtClean="0">
                <a:solidFill>
                  <a:srgbClr val="660066"/>
                </a:solidFill>
              </a:rPr>
              <a:t>Paris (1229)</a:t>
            </a:r>
          </a:p>
          <a:p>
            <a:pPr lvl="1" indent="-385763">
              <a:spcBef>
                <a:spcPts val="600"/>
              </a:spcBef>
              <a:buFont typeface="Arial"/>
              <a:buChar char="•"/>
            </a:pPr>
            <a:r>
              <a:rPr lang="pt-BR" sz="2400" dirty="0" smtClean="0">
                <a:solidFill>
                  <a:srgbClr val="660066"/>
                </a:solidFill>
              </a:rPr>
              <a:t>Enfrentamento </a:t>
            </a:r>
            <a:r>
              <a:rPr lang="pt-BR" sz="2400" dirty="0">
                <a:solidFill>
                  <a:srgbClr val="660066"/>
                </a:solidFill>
              </a:rPr>
              <a:t>entre estudantes </a:t>
            </a:r>
            <a:r>
              <a:rPr lang="pt-BR" sz="2400" dirty="0" smtClean="0">
                <a:solidFill>
                  <a:srgbClr val="660066"/>
                </a:solidFill>
              </a:rPr>
              <a:t>e a polícia com várias mortes</a:t>
            </a:r>
            <a:endParaRPr lang="pt-BR" sz="2400" dirty="0">
              <a:solidFill>
                <a:srgbClr val="660066"/>
              </a:solidFill>
            </a:endParaRPr>
          </a:p>
          <a:p>
            <a:pPr lvl="1" indent="-385763">
              <a:spcBef>
                <a:spcPts val="600"/>
              </a:spcBef>
              <a:buFont typeface="Arial"/>
              <a:buChar char="•"/>
            </a:pPr>
            <a:r>
              <a:rPr lang="pt-BR" sz="2400" dirty="0" smtClean="0">
                <a:solidFill>
                  <a:srgbClr val="660066"/>
                </a:solidFill>
              </a:rPr>
              <a:t>Greve de professores e estudantes durante dois anos</a:t>
            </a:r>
          </a:p>
          <a:p>
            <a:pPr lvl="1" indent="-385763">
              <a:spcBef>
                <a:spcPts val="600"/>
              </a:spcBef>
              <a:buFont typeface="Arial"/>
              <a:buChar char="•"/>
            </a:pPr>
            <a:r>
              <a:rPr lang="pt-BR" sz="2400" dirty="0" smtClean="0">
                <a:solidFill>
                  <a:srgbClr val="660066"/>
                </a:solidFill>
              </a:rPr>
              <a:t>Conflito </a:t>
            </a:r>
            <a:r>
              <a:rPr lang="pt-BR" sz="2400" dirty="0">
                <a:solidFill>
                  <a:srgbClr val="660066"/>
                </a:solidFill>
              </a:rPr>
              <a:t>entre </a:t>
            </a:r>
            <a:r>
              <a:rPr lang="pt-BR" sz="2400" dirty="0" smtClean="0">
                <a:solidFill>
                  <a:srgbClr val="660066"/>
                </a:solidFill>
              </a:rPr>
              <a:t>ações </a:t>
            </a:r>
            <a:r>
              <a:rPr lang="pt-BR" sz="2400" dirty="0">
                <a:solidFill>
                  <a:srgbClr val="660066"/>
                </a:solidFill>
              </a:rPr>
              <a:t>da Igreja e </a:t>
            </a:r>
            <a:r>
              <a:rPr lang="pt-BR" sz="2400" dirty="0" smtClean="0">
                <a:solidFill>
                  <a:srgbClr val="660066"/>
                </a:solidFill>
              </a:rPr>
              <a:t>ações </a:t>
            </a:r>
            <a:r>
              <a:rPr lang="pt-BR" sz="2400" dirty="0">
                <a:solidFill>
                  <a:srgbClr val="660066"/>
                </a:solidFill>
              </a:rPr>
              <a:t>do governo de Paris </a:t>
            </a:r>
            <a:r>
              <a:rPr lang="pt-BR" sz="2400" dirty="0" smtClean="0">
                <a:solidFill>
                  <a:srgbClr val="660066"/>
                </a:solidFill>
              </a:rPr>
              <a:t>envolvendo a </a:t>
            </a:r>
            <a:r>
              <a:rPr lang="pt-BR" sz="2400" dirty="0">
                <a:solidFill>
                  <a:srgbClr val="660066"/>
                </a:solidFill>
              </a:rPr>
              <a:t>Universidade de </a:t>
            </a:r>
            <a:r>
              <a:rPr lang="pt-BR" sz="2400" dirty="0" smtClean="0">
                <a:solidFill>
                  <a:srgbClr val="660066"/>
                </a:solidFill>
              </a:rPr>
              <a:t>Paris</a:t>
            </a:r>
          </a:p>
          <a:p>
            <a:pPr lvl="1" indent="-385763">
              <a:spcBef>
                <a:spcPts val="600"/>
              </a:spcBef>
              <a:buFont typeface="Arial"/>
              <a:buChar char="•"/>
            </a:pPr>
            <a:r>
              <a:rPr lang="pt-BR" sz="2400" dirty="0">
                <a:solidFill>
                  <a:srgbClr val="660066"/>
                </a:solidFill>
              </a:rPr>
              <a:t>Publicação da bula papal </a:t>
            </a:r>
            <a:r>
              <a:rPr lang="pt-BR" sz="2400" i="1" dirty="0">
                <a:solidFill>
                  <a:srgbClr val="660066"/>
                </a:solidFill>
              </a:rPr>
              <a:t>Parens </a:t>
            </a:r>
            <a:r>
              <a:rPr lang="pt-BR" sz="2400" i="1" dirty="0" err="1">
                <a:solidFill>
                  <a:srgbClr val="660066"/>
                </a:solidFill>
              </a:rPr>
              <a:t>Scientiarum</a:t>
            </a:r>
            <a:r>
              <a:rPr lang="pt-BR" sz="2400" dirty="0">
                <a:solidFill>
                  <a:srgbClr val="660066"/>
                </a:solidFill>
              </a:rPr>
              <a:t> </a:t>
            </a:r>
            <a:r>
              <a:rPr lang="pt-BR" sz="2400" dirty="0" smtClean="0">
                <a:solidFill>
                  <a:srgbClr val="660066"/>
                </a:solidFill>
              </a:rPr>
              <a:t>(pais das ciências</a:t>
            </a:r>
            <a:r>
              <a:rPr lang="pt-BR" sz="2400" dirty="0">
                <a:solidFill>
                  <a:srgbClr val="660066"/>
                </a:solidFill>
              </a:rPr>
              <a:t>) estabelecendo a autonomia da universidade</a:t>
            </a:r>
          </a:p>
          <a:p>
            <a:pPr lvl="1">
              <a:spcBef>
                <a:spcPts val="600"/>
              </a:spcBef>
            </a:pPr>
            <a:endParaRPr lang="pt-BR" sz="2400" dirty="0" smtClean="0">
              <a:solidFill>
                <a:srgbClr val="660066"/>
              </a:solidFill>
            </a:endParaRPr>
          </a:p>
          <a:p>
            <a:pPr>
              <a:spcBef>
                <a:spcPts val="600"/>
              </a:spcBef>
            </a:pPr>
            <a:endParaRPr lang="pt-BR" sz="2400" dirty="0" smtClean="0">
              <a:solidFill>
                <a:srgbClr val="660066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199" y="248742"/>
            <a:ext cx="39321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I. História da Autonomia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07696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1"/>
            <a:ext cx="8229600" cy="4305386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sz="2400" b="1" dirty="0" err="1">
                <a:solidFill>
                  <a:srgbClr val="660066"/>
                </a:solidFill>
              </a:rPr>
              <a:t>2.</a:t>
            </a:r>
            <a:r>
              <a:rPr lang="pt-BR" sz="2400" b="1" dirty="0">
                <a:solidFill>
                  <a:srgbClr val="660066"/>
                </a:solidFill>
              </a:rPr>
              <a:t> Luta entre as Universidades antigas e as autoridades </a:t>
            </a:r>
            <a:r>
              <a:rPr lang="pt-BR" sz="2400" b="1" dirty="0" smtClean="0">
                <a:solidFill>
                  <a:srgbClr val="660066"/>
                </a:solidFill>
              </a:rPr>
              <a:t>eclesiásticas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Todas </a:t>
            </a:r>
            <a:r>
              <a:rPr lang="pt-BR" sz="2400" dirty="0">
                <a:solidFill>
                  <a:srgbClr val="660066"/>
                </a:solidFill>
              </a:rPr>
              <a:t>as universidades antigas tinham vinculação </a:t>
            </a:r>
            <a:r>
              <a:rPr lang="pt-BR" sz="2400" dirty="0" smtClean="0">
                <a:solidFill>
                  <a:srgbClr val="660066"/>
                </a:solidFill>
              </a:rPr>
              <a:t>com </a:t>
            </a:r>
            <a:r>
              <a:rPr lang="pt-BR" sz="2400" dirty="0">
                <a:solidFill>
                  <a:srgbClr val="660066"/>
                </a:solidFill>
              </a:rPr>
              <a:t>Igreja </a:t>
            </a:r>
            <a:r>
              <a:rPr lang="pt-BR" sz="2400" dirty="0" smtClean="0">
                <a:solidFill>
                  <a:srgbClr val="660066"/>
                </a:solidFill>
              </a:rPr>
              <a:t>Católica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Igreja Católica: necessidade de controle </a:t>
            </a:r>
            <a:r>
              <a:rPr lang="pt-BR" sz="2400" dirty="0">
                <a:solidFill>
                  <a:srgbClr val="660066"/>
                </a:solidFill>
              </a:rPr>
              <a:t>para preservar os dogmas da religião </a:t>
            </a:r>
            <a:r>
              <a:rPr lang="pt-BR" sz="2400" dirty="0" smtClean="0">
                <a:solidFill>
                  <a:srgbClr val="660066"/>
                </a:solidFill>
              </a:rPr>
              <a:t>católica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Universidades: não aceitavam </a:t>
            </a:r>
            <a:r>
              <a:rPr lang="pt-BR" sz="2400" dirty="0">
                <a:solidFill>
                  <a:srgbClr val="660066"/>
                </a:solidFill>
              </a:rPr>
              <a:t>as imposições dos </a:t>
            </a:r>
            <a:r>
              <a:rPr lang="pt-BR" sz="2400" dirty="0" smtClean="0">
                <a:solidFill>
                  <a:srgbClr val="660066"/>
                </a:solidFill>
              </a:rPr>
              <a:t>bispos e da Igreja</a:t>
            </a:r>
            <a:r>
              <a:rPr lang="pt-BR" sz="2400" dirty="0" smtClean="0">
                <a:solidFill>
                  <a:srgbClr val="660066"/>
                </a:solidFill>
                <a:effectLst/>
              </a:rPr>
              <a:t>  </a:t>
            </a:r>
            <a:endParaRPr lang="pt-BR" sz="2400" dirty="0" smtClean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Conflito inevitável </a:t>
            </a:r>
            <a:r>
              <a:rPr lang="pt-BR" sz="2400" dirty="0">
                <a:solidFill>
                  <a:srgbClr val="660066"/>
                </a:solidFill>
              </a:rPr>
              <a:t>entre </a:t>
            </a:r>
            <a:r>
              <a:rPr lang="pt-BR" sz="2400" dirty="0" smtClean="0">
                <a:solidFill>
                  <a:srgbClr val="660066"/>
                </a:solidFill>
              </a:rPr>
              <a:t>pensamento </a:t>
            </a:r>
            <a:r>
              <a:rPr lang="pt-BR" sz="2400" dirty="0">
                <a:solidFill>
                  <a:srgbClr val="660066"/>
                </a:solidFill>
              </a:rPr>
              <a:t>dos professores e dos alunos e das autoridades religiosas</a:t>
            </a:r>
            <a:r>
              <a:rPr lang="pt-BR" sz="2400" dirty="0" smtClean="0">
                <a:solidFill>
                  <a:srgbClr val="660066"/>
                </a:solidFill>
                <a:effectLst/>
              </a:rPr>
              <a:t>  </a:t>
            </a:r>
            <a:endParaRPr lang="pt-BR" sz="2400" dirty="0">
              <a:solidFill>
                <a:srgbClr val="660066"/>
              </a:solidFill>
            </a:endParaRPr>
          </a:p>
          <a:p>
            <a:pPr marL="542925" indent="-357188">
              <a:spcBef>
                <a:spcPts val="600"/>
              </a:spcBef>
            </a:pPr>
            <a:endParaRPr lang="pt-BR" sz="2400" dirty="0">
              <a:solidFill>
                <a:srgbClr val="660066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199" y="248742"/>
            <a:ext cx="39321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I. História da Autonomia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70828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021819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sz="2400" b="1" dirty="0" err="1">
                <a:solidFill>
                  <a:srgbClr val="660066"/>
                </a:solidFill>
              </a:rPr>
              <a:t>3.</a:t>
            </a:r>
            <a:r>
              <a:rPr lang="pt-BR" sz="2400" b="1" dirty="0">
                <a:solidFill>
                  <a:srgbClr val="660066"/>
                </a:solidFill>
              </a:rPr>
              <a:t> </a:t>
            </a:r>
            <a:r>
              <a:rPr lang="pt-BR" sz="2400" b="1" dirty="0" smtClean="0">
                <a:solidFill>
                  <a:srgbClr val="660066"/>
                </a:solidFill>
              </a:rPr>
              <a:t>Lutas </a:t>
            </a:r>
            <a:r>
              <a:rPr lang="pt-BR" sz="2400" b="1" dirty="0">
                <a:solidFill>
                  <a:srgbClr val="660066"/>
                </a:solidFill>
              </a:rPr>
              <a:t>entre as </a:t>
            </a:r>
            <a:r>
              <a:rPr lang="pt-BR" sz="2400" b="1" dirty="0" smtClean="0">
                <a:solidFill>
                  <a:srgbClr val="660066"/>
                </a:solidFill>
              </a:rPr>
              <a:t>Universidades e </a:t>
            </a:r>
            <a:r>
              <a:rPr lang="pt-BR" sz="2400" b="1" dirty="0">
                <a:solidFill>
                  <a:srgbClr val="660066"/>
                </a:solidFill>
              </a:rPr>
              <a:t>os Governos (Ditaduras e Democracias</a:t>
            </a:r>
            <a:r>
              <a:rPr lang="pt-BR" sz="2400" b="1" dirty="0" smtClean="0">
                <a:solidFill>
                  <a:srgbClr val="660066"/>
                </a:solidFill>
              </a:rPr>
              <a:t>)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História: Igreja </a:t>
            </a:r>
            <a:r>
              <a:rPr lang="pt-BR" sz="2400" dirty="0">
                <a:solidFill>
                  <a:srgbClr val="660066"/>
                </a:solidFill>
              </a:rPr>
              <a:t>perdeu </a:t>
            </a:r>
            <a:r>
              <a:rPr lang="pt-BR" sz="2400" dirty="0" smtClean="0">
                <a:solidFill>
                  <a:srgbClr val="660066"/>
                </a:solidFill>
              </a:rPr>
              <a:t>seu </a:t>
            </a:r>
            <a:r>
              <a:rPr lang="pt-BR" sz="2400" dirty="0">
                <a:solidFill>
                  <a:srgbClr val="660066"/>
                </a:solidFill>
              </a:rPr>
              <a:t>poder e ocorreu </a:t>
            </a:r>
            <a:r>
              <a:rPr lang="pt-BR" sz="2400" dirty="0" smtClean="0">
                <a:solidFill>
                  <a:srgbClr val="660066"/>
                </a:solidFill>
              </a:rPr>
              <a:t>desvinculação das </a:t>
            </a:r>
            <a:r>
              <a:rPr lang="pt-BR" sz="2400" dirty="0">
                <a:solidFill>
                  <a:srgbClr val="660066"/>
                </a:solidFill>
              </a:rPr>
              <a:t>universidades em relação à </a:t>
            </a:r>
            <a:r>
              <a:rPr lang="pt-BR" sz="2400" dirty="0" smtClean="0">
                <a:solidFill>
                  <a:srgbClr val="660066"/>
                </a:solidFill>
              </a:rPr>
              <a:t>religião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Novos vínculos: lutas entre </a:t>
            </a:r>
            <a:r>
              <a:rPr lang="pt-BR" sz="2400" dirty="0">
                <a:solidFill>
                  <a:srgbClr val="660066"/>
                </a:solidFill>
              </a:rPr>
              <a:t>as universidades e os </a:t>
            </a:r>
            <a:r>
              <a:rPr lang="pt-BR" sz="2400" dirty="0" smtClean="0">
                <a:solidFill>
                  <a:srgbClr val="660066"/>
                </a:solidFill>
              </a:rPr>
              <a:t>governos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Monarquias </a:t>
            </a:r>
            <a:r>
              <a:rPr lang="pt-BR" sz="2400" dirty="0">
                <a:solidFill>
                  <a:srgbClr val="660066"/>
                </a:solidFill>
              </a:rPr>
              <a:t>absolutistas </a:t>
            </a:r>
            <a:r>
              <a:rPr lang="pt-BR" sz="2400" dirty="0" err="1" smtClean="0">
                <a:solidFill>
                  <a:srgbClr val="660066"/>
                </a:solidFill>
              </a:rPr>
              <a:t>européias</a:t>
            </a:r>
            <a:r>
              <a:rPr lang="pt-BR" sz="2400" dirty="0" smtClean="0">
                <a:solidFill>
                  <a:srgbClr val="660066"/>
                </a:solidFill>
              </a:rPr>
              <a:t>: não </a:t>
            </a:r>
            <a:r>
              <a:rPr lang="pt-BR" sz="2400" dirty="0">
                <a:solidFill>
                  <a:srgbClr val="660066"/>
                </a:solidFill>
              </a:rPr>
              <a:t>permitiam </a:t>
            </a:r>
            <a:r>
              <a:rPr lang="pt-BR" sz="2400" dirty="0" smtClean="0">
                <a:solidFill>
                  <a:srgbClr val="660066"/>
                </a:solidFill>
              </a:rPr>
              <a:t>a crítica </a:t>
            </a:r>
            <a:r>
              <a:rPr lang="pt-BR" sz="2400" dirty="0">
                <a:solidFill>
                  <a:srgbClr val="660066"/>
                </a:solidFill>
              </a:rPr>
              <a:t>e </a:t>
            </a:r>
            <a:r>
              <a:rPr lang="pt-BR" sz="2400" dirty="0" smtClean="0">
                <a:solidFill>
                  <a:srgbClr val="660066"/>
                </a:solidFill>
              </a:rPr>
              <a:t>a difusão de </a:t>
            </a:r>
            <a:r>
              <a:rPr lang="pt-BR" sz="2400" dirty="0" err="1" smtClean="0">
                <a:solidFill>
                  <a:srgbClr val="660066"/>
                </a:solidFill>
              </a:rPr>
              <a:t>idéias</a:t>
            </a:r>
            <a:r>
              <a:rPr lang="pt-BR" sz="2400" dirty="0" smtClean="0">
                <a:solidFill>
                  <a:srgbClr val="660066"/>
                </a:solidFill>
              </a:rPr>
              <a:t> </a:t>
            </a:r>
            <a:r>
              <a:rPr lang="pt-BR" sz="2400" dirty="0">
                <a:solidFill>
                  <a:srgbClr val="660066"/>
                </a:solidFill>
              </a:rPr>
              <a:t>novas produzidas nas </a:t>
            </a:r>
            <a:r>
              <a:rPr lang="pt-BR" sz="2400" dirty="0" smtClean="0">
                <a:solidFill>
                  <a:srgbClr val="660066"/>
                </a:solidFill>
              </a:rPr>
              <a:t>universidades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  <a:effectLst/>
              </a:rPr>
              <a:t>Conflito perdura até hoje: </a:t>
            </a:r>
            <a:r>
              <a:rPr lang="pt-BR" sz="2400" dirty="0">
                <a:solidFill>
                  <a:srgbClr val="660066"/>
                </a:solidFill>
              </a:rPr>
              <a:t>divergências com os governos </a:t>
            </a:r>
            <a:r>
              <a:rPr lang="pt-BR" sz="2400" dirty="0" smtClean="0">
                <a:solidFill>
                  <a:srgbClr val="660066"/>
                </a:solidFill>
              </a:rPr>
              <a:t>ditatoriais e também </a:t>
            </a:r>
            <a:r>
              <a:rPr lang="pt-BR" sz="2400" dirty="0">
                <a:solidFill>
                  <a:srgbClr val="660066"/>
                </a:solidFill>
              </a:rPr>
              <a:t>com os governos </a:t>
            </a:r>
            <a:r>
              <a:rPr lang="pt-BR" sz="2400" dirty="0" smtClean="0">
                <a:solidFill>
                  <a:srgbClr val="660066"/>
                </a:solidFill>
              </a:rPr>
              <a:t>democráticos</a:t>
            </a:r>
          </a:p>
          <a:p>
            <a:pPr marL="0" indent="0">
              <a:spcBef>
                <a:spcPts val="600"/>
              </a:spcBef>
              <a:buNone/>
            </a:pPr>
            <a:endParaRPr lang="pt-BR" sz="2400" dirty="0">
              <a:solidFill>
                <a:srgbClr val="66006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pt-BR" sz="2400" dirty="0">
              <a:solidFill>
                <a:srgbClr val="660066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199" y="248742"/>
            <a:ext cx="39321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I. História da Autonomia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07276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3775239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sz="2400" b="1" dirty="0" err="1">
                <a:solidFill>
                  <a:srgbClr val="660066"/>
                </a:solidFill>
              </a:rPr>
              <a:t>4.</a:t>
            </a:r>
            <a:r>
              <a:rPr lang="pt-BR" sz="2400" b="1" dirty="0">
                <a:solidFill>
                  <a:srgbClr val="660066"/>
                </a:solidFill>
              </a:rPr>
              <a:t> </a:t>
            </a:r>
            <a:r>
              <a:rPr lang="pt-BR" sz="2400" b="1" dirty="0" smtClean="0">
                <a:solidFill>
                  <a:srgbClr val="660066"/>
                </a:solidFill>
              </a:rPr>
              <a:t>Lutas </a:t>
            </a:r>
            <a:r>
              <a:rPr lang="pt-BR" sz="2400" b="1" dirty="0">
                <a:solidFill>
                  <a:srgbClr val="660066"/>
                </a:solidFill>
              </a:rPr>
              <a:t>entre as </a:t>
            </a:r>
            <a:r>
              <a:rPr lang="pt-BR" sz="2400" b="1" dirty="0" smtClean="0">
                <a:solidFill>
                  <a:srgbClr val="660066"/>
                </a:solidFill>
              </a:rPr>
              <a:t>Universidades e </a:t>
            </a:r>
            <a:r>
              <a:rPr lang="pt-BR" sz="2400" b="1" dirty="0">
                <a:solidFill>
                  <a:srgbClr val="660066"/>
                </a:solidFill>
              </a:rPr>
              <a:t>os Governos (Ditaduras e Democracias</a:t>
            </a:r>
            <a:r>
              <a:rPr lang="pt-BR" sz="2400" b="1" dirty="0" smtClean="0">
                <a:solidFill>
                  <a:srgbClr val="660066"/>
                </a:solidFill>
              </a:rPr>
              <a:t>)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Ditaduras: </a:t>
            </a:r>
            <a:r>
              <a:rPr lang="pt-BR" sz="2400" dirty="0">
                <a:solidFill>
                  <a:srgbClr val="660066"/>
                </a:solidFill>
              </a:rPr>
              <a:t>esse conflito é </a:t>
            </a:r>
            <a:r>
              <a:rPr lang="pt-BR" sz="2400" dirty="0" smtClean="0">
                <a:solidFill>
                  <a:srgbClr val="660066"/>
                </a:solidFill>
              </a:rPr>
              <a:t>aberto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Ditaduras: primeiro </a:t>
            </a:r>
            <a:r>
              <a:rPr lang="pt-BR" sz="2400" dirty="0">
                <a:solidFill>
                  <a:srgbClr val="660066"/>
                </a:solidFill>
              </a:rPr>
              <a:t>local onde há interferência política são as </a:t>
            </a:r>
            <a:r>
              <a:rPr lang="pt-BR" sz="2400" dirty="0" smtClean="0">
                <a:solidFill>
                  <a:srgbClr val="660066"/>
                </a:solidFill>
              </a:rPr>
              <a:t>universidades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Brasil: exemplo recente da </a:t>
            </a:r>
            <a:r>
              <a:rPr lang="pt-BR" sz="2400" dirty="0">
                <a:solidFill>
                  <a:srgbClr val="660066"/>
                </a:solidFill>
              </a:rPr>
              <a:t>ditadura militar implantada com o golpe de </a:t>
            </a:r>
            <a:r>
              <a:rPr lang="pt-BR" sz="2400" dirty="0" smtClean="0">
                <a:solidFill>
                  <a:srgbClr val="660066"/>
                </a:solidFill>
              </a:rPr>
              <a:t>1964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Democracia: constante </a:t>
            </a:r>
            <a:r>
              <a:rPr lang="pt-BR" sz="2400" dirty="0">
                <a:solidFill>
                  <a:srgbClr val="660066"/>
                </a:solidFill>
              </a:rPr>
              <a:t>invasão dos governos no </a:t>
            </a:r>
            <a:r>
              <a:rPr lang="pt-BR" sz="2400" dirty="0" smtClean="0">
                <a:solidFill>
                  <a:srgbClr val="660066"/>
                </a:solidFill>
              </a:rPr>
              <a:t>desrespeito à </a:t>
            </a:r>
            <a:r>
              <a:rPr lang="pt-BR" sz="2400" dirty="0">
                <a:solidFill>
                  <a:srgbClr val="660066"/>
                </a:solidFill>
              </a:rPr>
              <a:t>autonomia das universidades</a:t>
            </a:r>
            <a:r>
              <a:rPr lang="pt-BR" sz="2400" dirty="0" smtClean="0">
                <a:solidFill>
                  <a:srgbClr val="660066"/>
                </a:solidFill>
                <a:effectLst/>
              </a:rPr>
              <a:t>    </a:t>
            </a:r>
            <a:endParaRPr lang="pt-BR" sz="2400" dirty="0">
              <a:solidFill>
                <a:srgbClr val="66006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pt-BR" sz="2400" dirty="0">
              <a:solidFill>
                <a:srgbClr val="660066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199" y="248742"/>
            <a:ext cx="39321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I. História da Autonomia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3448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1"/>
            <a:ext cx="8229600" cy="4132780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sz="2400" b="1" dirty="0">
                <a:solidFill>
                  <a:srgbClr val="660066"/>
                </a:solidFill>
              </a:rPr>
              <a:t>5. Universidades como órgão de Estado e não de </a:t>
            </a:r>
            <a:r>
              <a:rPr lang="pt-BR" sz="2400" b="1" dirty="0" smtClean="0">
                <a:solidFill>
                  <a:srgbClr val="660066"/>
                </a:solidFill>
              </a:rPr>
              <a:t>Governo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Brasil: transição </a:t>
            </a:r>
            <a:r>
              <a:rPr lang="pt-BR" sz="2400" dirty="0">
                <a:solidFill>
                  <a:srgbClr val="660066"/>
                </a:solidFill>
              </a:rPr>
              <a:t>de </a:t>
            </a:r>
            <a:r>
              <a:rPr lang="pt-BR" sz="2400" dirty="0" smtClean="0">
                <a:solidFill>
                  <a:srgbClr val="660066"/>
                </a:solidFill>
              </a:rPr>
              <a:t>regime </a:t>
            </a:r>
            <a:r>
              <a:rPr lang="pt-BR" sz="2400" dirty="0">
                <a:solidFill>
                  <a:srgbClr val="660066"/>
                </a:solidFill>
              </a:rPr>
              <a:t>ditatorial para </a:t>
            </a:r>
            <a:r>
              <a:rPr lang="pt-BR" sz="2400" dirty="0" smtClean="0">
                <a:solidFill>
                  <a:srgbClr val="660066"/>
                </a:solidFill>
              </a:rPr>
              <a:t>democracia e conquista da autonomia </a:t>
            </a:r>
            <a:r>
              <a:rPr lang="pt-BR" sz="2400" dirty="0">
                <a:solidFill>
                  <a:srgbClr val="660066"/>
                </a:solidFill>
              </a:rPr>
              <a:t>universitária </a:t>
            </a:r>
            <a:r>
              <a:rPr lang="pt-BR" sz="2400" dirty="0" smtClean="0">
                <a:solidFill>
                  <a:srgbClr val="660066"/>
                </a:solidFill>
              </a:rPr>
              <a:t>como princípio constitucional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Desrespeito ao </a:t>
            </a:r>
            <a:r>
              <a:rPr lang="pt-BR" sz="2400" dirty="0">
                <a:solidFill>
                  <a:srgbClr val="660066"/>
                </a:solidFill>
              </a:rPr>
              <a:t>princípio da </a:t>
            </a:r>
            <a:r>
              <a:rPr lang="pt-BR" sz="2400" dirty="0" smtClean="0">
                <a:solidFill>
                  <a:srgbClr val="660066"/>
                </a:solidFill>
              </a:rPr>
              <a:t>autonomia: universidades se transformam </a:t>
            </a:r>
            <a:r>
              <a:rPr lang="pt-BR" sz="2400" dirty="0">
                <a:solidFill>
                  <a:srgbClr val="660066"/>
                </a:solidFill>
              </a:rPr>
              <a:t>em </a:t>
            </a:r>
            <a:r>
              <a:rPr lang="pt-BR" sz="2400" dirty="0" smtClean="0">
                <a:solidFill>
                  <a:srgbClr val="660066"/>
                </a:solidFill>
              </a:rPr>
              <a:t>órgão </a:t>
            </a:r>
            <a:r>
              <a:rPr lang="pt-BR" sz="2400" dirty="0">
                <a:solidFill>
                  <a:srgbClr val="660066"/>
                </a:solidFill>
              </a:rPr>
              <a:t>de </a:t>
            </a:r>
            <a:r>
              <a:rPr lang="pt-BR" sz="2400" dirty="0" smtClean="0">
                <a:solidFill>
                  <a:srgbClr val="660066"/>
                </a:solidFill>
              </a:rPr>
              <a:t>governo (interferência governamental)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  <a:effectLst/>
              </a:rPr>
              <a:t>U</a:t>
            </a:r>
            <a:r>
              <a:rPr lang="pt-BR" sz="2400" dirty="0" smtClean="0">
                <a:solidFill>
                  <a:srgbClr val="660066"/>
                </a:solidFill>
              </a:rPr>
              <a:t>niversidades: autonomia é necessária para </a:t>
            </a:r>
            <a:r>
              <a:rPr lang="pt-BR" sz="2400" dirty="0">
                <a:solidFill>
                  <a:srgbClr val="660066"/>
                </a:solidFill>
              </a:rPr>
              <a:t>que sejam consideradas órgãos de </a:t>
            </a:r>
            <a:r>
              <a:rPr lang="pt-BR" sz="2400" dirty="0" smtClean="0">
                <a:solidFill>
                  <a:srgbClr val="660066"/>
                </a:solidFill>
              </a:rPr>
              <a:t>Estado (liberdade científica e intelectual) </a:t>
            </a:r>
            <a:endParaRPr lang="pt-BR" sz="2400" dirty="0">
              <a:solidFill>
                <a:srgbClr val="660066"/>
              </a:solidFill>
            </a:endParaRPr>
          </a:p>
          <a:p>
            <a:pPr>
              <a:spcBef>
                <a:spcPts val="600"/>
              </a:spcBef>
            </a:pPr>
            <a:endParaRPr lang="pt-BR" sz="2400" dirty="0">
              <a:solidFill>
                <a:srgbClr val="660066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199" y="248742"/>
            <a:ext cx="39321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I. História da Autonomia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2069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8" y="2179663"/>
            <a:ext cx="8229600" cy="2998514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 smtClean="0">
                <a:solidFill>
                  <a:srgbClr val="660066"/>
                </a:solidFill>
              </a:rPr>
              <a:t>Artigo 207 da Constituição é autoaplicável e não requer regulamentação complementar (leis ordinárias)</a:t>
            </a:r>
          </a:p>
          <a:p>
            <a:pPr marL="714375" lvl="1" indent="-357188">
              <a:spcBef>
                <a:spcPts val="600"/>
              </a:spcBef>
              <a:buFont typeface="Arial"/>
              <a:buChar char="•"/>
            </a:pPr>
            <a:r>
              <a:rPr lang="pt-BR" sz="2400" dirty="0" smtClean="0">
                <a:solidFill>
                  <a:srgbClr val="660066"/>
                </a:solidFill>
              </a:rPr>
              <a:t>Autonomia </a:t>
            </a:r>
            <a:r>
              <a:rPr lang="pt-BR" sz="2400" dirty="0">
                <a:solidFill>
                  <a:srgbClr val="660066"/>
                </a:solidFill>
              </a:rPr>
              <a:t>didático-</a:t>
            </a:r>
            <a:r>
              <a:rPr lang="pt-BR" sz="2400" dirty="0" smtClean="0">
                <a:solidFill>
                  <a:srgbClr val="660066"/>
                </a:solidFill>
              </a:rPr>
              <a:t>científica</a:t>
            </a:r>
          </a:p>
          <a:p>
            <a:pPr marL="714375" lvl="1" indent="-357188">
              <a:spcBef>
                <a:spcPts val="600"/>
              </a:spcBef>
              <a:buFont typeface="Arial"/>
              <a:buChar char="•"/>
            </a:pPr>
            <a:r>
              <a:rPr lang="pt-BR" sz="2400" dirty="0">
                <a:solidFill>
                  <a:srgbClr val="660066"/>
                </a:solidFill>
              </a:rPr>
              <a:t>Autonomia administrativa (Gestão de Pessoas, Material e Patrimônio, Compras, Rotinas, Condutas)</a:t>
            </a:r>
          </a:p>
          <a:p>
            <a:pPr marL="714375" lvl="1" indent="-357188">
              <a:spcBef>
                <a:spcPts val="600"/>
              </a:spcBef>
              <a:buFont typeface="Arial"/>
              <a:buChar char="•"/>
            </a:pPr>
            <a:r>
              <a:rPr lang="pt-BR" sz="2400" dirty="0">
                <a:solidFill>
                  <a:srgbClr val="660066"/>
                </a:solidFill>
              </a:rPr>
              <a:t>Autonomia de Gestão </a:t>
            </a:r>
            <a:r>
              <a:rPr lang="pt-BR" sz="2400" dirty="0" smtClean="0">
                <a:solidFill>
                  <a:srgbClr val="660066"/>
                </a:solidFill>
              </a:rPr>
              <a:t>Financeira</a:t>
            </a:r>
            <a:r>
              <a:rPr lang="pt-BR" sz="2400" dirty="0">
                <a:solidFill>
                  <a:srgbClr val="660066"/>
                </a:solidFill>
              </a:rPr>
              <a:t> </a:t>
            </a:r>
            <a:r>
              <a:rPr lang="pt-BR" sz="2400" dirty="0" smtClean="0">
                <a:solidFill>
                  <a:srgbClr val="660066"/>
                </a:solidFill>
              </a:rPr>
              <a:t>e Patrimonial (Orçamento, Gestão de Bens móveis e imóveis)</a:t>
            </a:r>
            <a:endParaRPr lang="pt-BR" sz="2400" dirty="0">
              <a:solidFill>
                <a:srgbClr val="660066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198" y="248742"/>
            <a:ext cx="4425355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II. Autonomia Universitária</a:t>
            </a:r>
            <a:endParaRPr lang="en-US" sz="2800" b="1" dirty="0"/>
          </a:p>
          <a:p>
            <a:pPr algn="ctr"/>
            <a:r>
              <a:rPr lang="en-US" sz="2000" b="1" dirty="0"/>
              <a:t>Constituição Brasileira</a:t>
            </a:r>
          </a:p>
        </p:txBody>
      </p:sp>
    </p:spTree>
    <p:extLst>
      <p:ext uri="{BB962C8B-B14F-4D97-AF65-F5344CB8AC3E}">
        <p14:creationId xmlns:p14="http://schemas.microsoft.com/office/powerpoint/2010/main" val="1607696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8" y="2191991"/>
            <a:ext cx="8229600" cy="2936867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>
                <a:solidFill>
                  <a:srgbClr val="660066"/>
                </a:solidFill>
              </a:rPr>
              <a:t>Nem independência, nem soberania</a:t>
            </a:r>
          </a:p>
          <a:p>
            <a:pPr marL="714375" indent="-357188">
              <a:spcBef>
                <a:spcPts val="600"/>
              </a:spcBef>
            </a:pPr>
            <a:r>
              <a:rPr lang="en-US" sz="2400" dirty="0" err="1" smtClean="0">
                <a:solidFill>
                  <a:srgbClr val="660066"/>
                </a:solidFill>
              </a:rPr>
              <a:t>Autonomia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não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significa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que</a:t>
            </a:r>
            <a:r>
              <a:rPr lang="en-US" sz="2400" dirty="0">
                <a:solidFill>
                  <a:srgbClr val="660066"/>
                </a:solidFill>
              </a:rPr>
              <a:t> a </a:t>
            </a:r>
            <a:r>
              <a:rPr lang="en-US" sz="2400" dirty="0" err="1">
                <a:solidFill>
                  <a:srgbClr val="660066"/>
                </a:solidFill>
              </a:rPr>
              <a:t>universidade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esteja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acima</a:t>
            </a:r>
            <a:r>
              <a:rPr lang="en-US" sz="2400" dirty="0">
                <a:solidFill>
                  <a:srgbClr val="660066"/>
                </a:solidFill>
              </a:rPr>
              <a:t> da lei, </a:t>
            </a:r>
            <a:r>
              <a:rPr lang="en-US" sz="2400" dirty="0" err="1">
                <a:solidFill>
                  <a:srgbClr val="660066"/>
                </a:solidFill>
              </a:rPr>
              <a:t>acima</a:t>
            </a:r>
            <a:r>
              <a:rPr lang="en-US" sz="2400" dirty="0">
                <a:solidFill>
                  <a:srgbClr val="660066"/>
                </a:solidFill>
              </a:rPr>
              <a:t> dos </a:t>
            </a:r>
            <a:r>
              <a:rPr lang="en-US" sz="2400" dirty="0" err="1">
                <a:solidFill>
                  <a:srgbClr val="660066"/>
                </a:solidFill>
              </a:rPr>
              <a:t>princípios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constitucionais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que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regem</a:t>
            </a:r>
            <a:r>
              <a:rPr lang="en-US" sz="2400" dirty="0">
                <a:solidFill>
                  <a:srgbClr val="660066"/>
                </a:solidFill>
              </a:rPr>
              <a:t> a </a:t>
            </a:r>
            <a:r>
              <a:rPr lang="en-US" sz="2400" dirty="0" err="1">
                <a:solidFill>
                  <a:srgbClr val="660066"/>
                </a:solidFill>
              </a:rPr>
              <a:t>administração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pública</a:t>
            </a:r>
            <a:endParaRPr lang="en-US" sz="2400" dirty="0">
              <a:solidFill>
                <a:srgbClr val="660066"/>
              </a:solidFill>
            </a:endParaRPr>
          </a:p>
          <a:p>
            <a:pPr marL="714375" indent="-357188">
              <a:spcBef>
                <a:spcPts val="600"/>
              </a:spcBef>
            </a:pPr>
            <a:r>
              <a:rPr lang="en-US" sz="2400" dirty="0">
                <a:solidFill>
                  <a:srgbClr val="660066"/>
                </a:solidFill>
              </a:rPr>
              <a:t>A </a:t>
            </a:r>
            <a:r>
              <a:rPr lang="en-US" sz="2400" dirty="0" err="1">
                <a:solidFill>
                  <a:srgbClr val="660066"/>
                </a:solidFill>
              </a:rPr>
              <a:t>universidade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não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é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independente</a:t>
            </a:r>
            <a:r>
              <a:rPr lang="en-US" sz="2400" dirty="0">
                <a:solidFill>
                  <a:srgbClr val="660066"/>
                </a:solidFill>
              </a:rPr>
              <a:t>. </a:t>
            </a:r>
            <a:r>
              <a:rPr lang="en-US" sz="2400" dirty="0" err="1">
                <a:solidFill>
                  <a:srgbClr val="660066"/>
                </a:solidFill>
              </a:rPr>
              <a:t>É</a:t>
            </a:r>
            <a:r>
              <a:rPr lang="en-US" sz="2400" dirty="0">
                <a:solidFill>
                  <a:srgbClr val="660066"/>
                </a:solidFill>
              </a:rPr>
              <a:t> um </a:t>
            </a:r>
            <a:r>
              <a:rPr lang="en-US" sz="2400" dirty="0" err="1">
                <a:solidFill>
                  <a:srgbClr val="660066"/>
                </a:solidFill>
              </a:rPr>
              <a:t>órgão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vinculado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ao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Poder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Executivo</a:t>
            </a:r>
            <a:r>
              <a:rPr lang="en-US" sz="2400" dirty="0">
                <a:solidFill>
                  <a:srgbClr val="660066"/>
                </a:solidFill>
              </a:rPr>
              <a:t> e </a:t>
            </a:r>
            <a:r>
              <a:rPr lang="en-US" sz="2400" dirty="0" err="1">
                <a:solidFill>
                  <a:srgbClr val="660066"/>
                </a:solidFill>
              </a:rPr>
              <a:t>não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é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soberana</a:t>
            </a:r>
            <a:r>
              <a:rPr lang="en-US" sz="2400" dirty="0">
                <a:solidFill>
                  <a:srgbClr val="660066"/>
                </a:solidFill>
              </a:rPr>
              <a:t>, </a:t>
            </a:r>
            <a:r>
              <a:rPr lang="en-US" sz="2400" dirty="0" err="1">
                <a:solidFill>
                  <a:srgbClr val="660066"/>
                </a:solidFill>
              </a:rPr>
              <a:t>não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faz</a:t>
            </a:r>
            <a:r>
              <a:rPr lang="en-US" sz="2400" dirty="0">
                <a:solidFill>
                  <a:srgbClr val="660066"/>
                </a:solidFill>
              </a:rPr>
              <a:t> o </a:t>
            </a:r>
            <a:r>
              <a:rPr lang="en-US" sz="2400" dirty="0" err="1">
                <a:solidFill>
                  <a:srgbClr val="660066"/>
                </a:solidFill>
              </a:rPr>
              <a:t>que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quer</a:t>
            </a:r>
            <a:r>
              <a:rPr lang="en-US" sz="2400" dirty="0">
                <a:solidFill>
                  <a:srgbClr val="660066"/>
                </a:solidFill>
              </a:rPr>
              <a:t>, </a:t>
            </a:r>
            <a:r>
              <a:rPr lang="en-US" sz="2400" dirty="0" err="1">
                <a:solidFill>
                  <a:srgbClr val="660066"/>
                </a:solidFill>
              </a:rPr>
              <a:t>não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está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isenta</a:t>
            </a:r>
            <a:r>
              <a:rPr lang="en-US" sz="2400" dirty="0">
                <a:solidFill>
                  <a:srgbClr val="660066"/>
                </a:solidFill>
              </a:rPr>
              <a:t> das </a:t>
            </a:r>
            <a:r>
              <a:rPr lang="en-US" sz="2400" dirty="0" err="1">
                <a:solidFill>
                  <a:srgbClr val="660066"/>
                </a:solidFill>
              </a:rPr>
              <a:t>inspeções</a:t>
            </a:r>
            <a:r>
              <a:rPr lang="en-US" sz="2400" dirty="0">
                <a:solidFill>
                  <a:srgbClr val="660066"/>
                </a:solidFill>
              </a:rPr>
              <a:t> dos </a:t>
            </a:r>
            <a:r>
              <a:rPr lang="en-US" sz="2400" dirty="0" err="1">
                <a:solidFill>
                  <a:srgbClr val="660066"/>
                </a:solidFill>
              </a:rPr>
              <a:t>órgão</a:t>
            </a:r>
            <a:r>
              <a:rPr lang="en-US" sz="2400" dirty="0">
                <a:solidFill>
                  <a:srgbClr val="660066"/>
                </a:solidFill>
              </a:rPr>
              <a:t> de </a:t>
            </a:r>
            <a:r>
              <a:rPr lang="en-US" sz="2400" dirty="0" err="1">
                <a:solidFill>
                  <a:srgbClr val="660066"/>
                </a:solidFill>
              </a:rPr>
              <a:t>controle</a:t>
            </a:r>
            <a:endParaRPr lang="en-US" sz="2400" dirty="0" smtClean="0">
              <a:solidFill>
                <a:srgbClr val="660066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198" y="248742"/>
            <a:ext cx="3278695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III. Autonomia plena</a:t>
            </a:r>
          </a:p>
        </p:txBody>
      </p:sp>
    </p:spTree>
    <p:extLst>
      <p:ext uri="{BB962C8B-B14F-4D97-AF65-F5344CB8AC3E}">
        <p14:creationId xmlns:p14="http://schemas.microsoft.com/office/powerpoint/2010/main" val="1607696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155005"/>
            <a:ext cx="8229600" cy="2628642"/>
          </a:xfrm>
          <a:prstGeom prst="rect">
            <a:avLst/>
          </a:prstGeom>
          <a:solidFill>
            <a:srgbClr val="66FF66"/>
          </a:solidFill>
        </p:spPr>
        <p:txBody>
          <a:bodyPr>
            <a:noAutofit/>
          </a:bodyPr>
          <a:lstStyle/>
          <a:p>
            <a:pPr marL="357188" indent="0">
              <a:buNone/>
            </a:pPr>
            <a:r>
              <a:rPr lang="en-US" sz="2400" b="1" dirty="0" err="1">
                <a:solidFill>
                  <a:srgbClr val="660066"/>
                </a:solidFill>
              </a:rPr>
              <a:t>Restrições</a:t>
            </a:r>
          </a:p>
          <a:p>
            <a:pPr marL="714375" indent="-357188">
              <a:spcBef>
                <a:spcPts val="600"/>
              </a:spcBef>
            </a:pPr>
            <a:r>
              <a:rPr lang="en-US" sz="2400" dirty="0" err="1">
                <a:solidFill>
                  <a:srgbClr val="660066"/>
                </a:solidFill>
              </a:rPr>
              <a:t>P</a:t>
            </a:r>
            <a:r>
              <a:rPr lang="en-US" sz="2400" dirty="0" err="1" smtClean="0">
                <a:solidFill>
                  <a:srgbClr val="660066"/>
                </a:solidFill>
              </a:rPr>
              <a:t>rimeiro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ato</a:t>
            </a:r>
            <a:r>
              <a:rPr lang="en-US" sz="2400" dirty="0">
                <a:solidFill>
                  <a:srgbClr val="660066"/>
                </a:solidFill>
              </a:rPr>
              <a:t> forte </a:t>
            </a:r>
            <a:r>
              <a:rPr lang="en-US" sz="2400" dirty="0" smtClean="0">
                <a:solidFill>
                  <a:srgbClr val="660066"/>
                </a:solidFill>
              </a:rPr>
              <a:t>de </a:t>
            </a:r>
            <a:r>
              <a:rPr lang="en-US" sz="2400" dirty="0" err="1" smtClean="0">
                <a:solidFill>
                  <a:srgbClr val="660066"/>
                </a:solidFill>
              </a:rPr>
              <a:t>restrição</a:t>
            </a:r>
            <a:r>
              <a:rPr lang="en-US" sz="2400" dirty="0" smtClean="0">
                <a:solidFill>
                  <a:srgbClr val="660066"/>
                </a:solidFill>
              </a:rPr>
              <a:t> da </a:t>
            </a:r>
            <a:r>
              <a:rPr lang="en-US" sz="2400" dirty="0" err="1" smtClean="0">
                <a:solidFill>
                  <a:srgbClr val="660066"/>
                </a:solidFill>
              </a:rPr>
              <a:t>autonomia</a:t>
            </a:r>
            <a:r>
              <a:rPr lang="en-US" sz="2400" dirty="0" smtClean="0">
                <a:solidFill>
                  <a:srgbClr val="660066"/>
                </a:solidFill>
              </a:rPr>
              <a:t>: </a:t>
            </a:r>
            <a:r>
              <a:rPr lang="en-US" sz="2400" dirty="0" err="1" smtClean="0">
                <a:solidFill>
                  <a:srgbClr val="660066"/>
                </a:solidFill>
              </a:rPr>
              <a:t>tentativas</a:t>
            </a:r>
            <a:r>
              <a:rPr lang="en-US" sz="2400" dirty="0" smtClean="0">
                <a:solidFill>
                  <a:srgbClr val="660066"/>
                </a:solidFill>
              </a:rPr>
              <a:t> de </a:t>
            </a:r>
            <a:r>
              <a:rPr lang="en-US" sz="2400" dirty="0" err="1" smtClean="0">
                <a:solidFill>
                  <a:srgbClr val="660066"/>
                </a:solidFill>
              </a:rPr>
              <a:t>controlar</a:t>
            </a:r>
            <a:r>
              <a:rPr lang="en-US" sz="2400" dirty="0" smtClean="0">
                <a:solidFill>
                  <a:srgbClr val="660066"/>
                </a:solidFill>
              </a:rPr>
              <a:t> a </a:t>
            </a:r>
            <a:r>
              <a:rPr lang="en-US" sz="2400" dirty="0" err="1">
                <a:solidFill>
                  <a:srgbClr val="660066"/>
                </a:solidFill>
              </a:rPr>
              <a:t>área</a:t>
            </a:r>
            <a:r>
              <a:rPr lang="en-US" sz="2400" dirty="0">
                <a:solidFill>
                  <a:srgbClr val="660066"/>
                </a:solidFill>
              </a:rPr>
              <a:t> de </a:t>
            </a:r>
            <a:r>
              <a:rPr lang="en-US" sz="2400" dirty="0" err="1">
                <a:solidFill>
                  <a:srgbClr val="660066"/>
                </a:solidFill>
              </a:rPr>
              <a:t>gestão</a:t>
            </a:r>
            <a:r>
              <a:rPr lang="en-US" sz="2400" dirty="0">
                <a:solidFill>
                  <a:srgbClr val="660066"/>
                </a:solidFill>
              </a:rPr>
              <a:t> de </a:t>
            </a:r>
            <a:r>
              <a:rPr lang="en-US" sz="2400" dirty="0" err="1" smtClean="0">
                <a:solidFill>
                  <a:srgbClr val="660066"/>
                </a:solidFill>
              </a:rPr>
              <a:t>pessoas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</a:p>
          <a:p>
            <a:pPr marL="714375" indent="-357188">
              <a:spcBef>
                <a:spcPts val="600"/>
              </a:spcBef>
            </a:pPr>
            <a:r>
              <a:rPr lang="pt-BR" sz="2400" dirty="0" smtClean="0">
                <a:solidFill>
                  <a:srgbClr val="660066"/>
                </a:solidFill>
              </a:rPr>
              <a:t>MPOG: </a:t>
            </a:r>
            <a:r>
              <a:rPr lang="en-US" sz="2400" dirty="0" err="1" smtClean="0">
                <a:solidFill>
                  <a:srgbClr val="660066"/>
                </a:solidFill>
              </a:rPr>
              <a:t>tentativa</a:t>
            </a:r>
            <a:r>
              <a:rPr lang="en-US" sz="2400" dirty="0" smtClean="0">
                <a:solidFill>
                  <a:srgbClr val="660066"/>
                </a:solidFill>
              </a:rPr>
              <a:t> se </a:t>
            </a:r>
            <a:r>
              <a:rPr lang="en-US" sz="2400" dirty="0" err="1" smtClean="0">
                <a:solidFill>
                  <a:srgbClr val="660066"/>
                </a:solidFill>
              </a:rPr>
              <a:t>transformou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em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ato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definitivo</a:t>
            </a:r>
            <a:r>
              <a:rPr lang="en-US" sz="2400" dirty="0" smtClean="0">
                <a:solidFill>
                  <a:srgbClr val="660066"/>
                </a:solidFill>
              </a:rPr>
              <a:t> contra </a:t>
            </a:r>
            <a:r>
              <a:rPr lang="en-US" sz="2400" dirty="0">
                <a:solidFill>
                  <a:srgbClr val="660066"/>
                </a:solidFill>
              </a:rPr>
              <a:t>a </a:t>
            </a:r>
            <a:r>
              <a:rPr lang="en-US" sz="2400" dirty="0" err="1">
                <a:solidFill>
                  <a:srgbClr val="660066"/>
                </a:solidFill>
              </a:rPr>
              <a:t>autonomia</a:t>
            </a:r>
            <a:r>
              <a:rPr lang="en-US" sz="2400" dirty="0">
                <a:solidFill>
                  <a:srgbClr val="660066"/>
                </a:solidFill>
              </a:rPr>
              <a:t> da </a:t>
            </a:r>
            <a:r>
              <a:rPr lang="en-US" sz="2400" dirty="0" err="1">
                <a:solidFill>
                  <a:srgbClr val="660066"/>
                </a:solidFill>
              </a:rPr>
              <a:t>universidade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em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relação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smtClean="0">
                <a:solidFill>
                  <a:srgbClr val="660066"/>
                </a:solidFill>
              </a:rPr>
              <a:t>a </a:t>
            </a:r>
            <a:r>
              <a:rPr lang="en-US" sz="2400" dirty="0" err="1" smtClean="0">
                <a:solidFill>
                  <a:srgbClr val="660066"/>
                </a:solidFill>
              </a:rPr>
              <a:t>pessoal</a:t>
            </a:r>
            <a:r>
              <a:rPr lang="en-US" sz="2400" dirty="0" smtClean="0">
                <a:solidFill>
                  <a:srgbClr val="660066"/>
                </a:solidFill>
              </a:rPr>
              <a:t> e </a:t>
            </a:r>
            <a:r>
              <a:rPr lang="en-US" sz="2400" dirty="0" err="1" smtClean="0">
                <a:solidFill>
                  <a:srgbClr val="660066"/>
                </a:solidFill>
              </a:rPr>
              <a:t>à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folha</a:t>
            </a:r>
            <a:r>
              <a:rPr lang="en-US" sz="2400" dirty="0">
                <a:solidFill>
                  <a:srgbClr val="660066"/>
                </a:solidFill>
              </a:rPr>
              <a:t> de </a:t>
            </a:r>
            <a:r>
              <a:rPr lang="en-US" sz="2400" dirty="0" err="1">
                <a:solidFill>
                  <a:srgbClr val="660066"/>
                </a:solidFill>
              </a:rPr>
              <a:t>pagamento</a:t>
            </a:r>
            <a:endParaRPr lang="pt-BR" sz="2400" dirty="0">
              <a:solidFill>
                <a:srgbClr val="660066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198" y="248742"/>
            <a:ext cx="4388367" cy="776726"/>
          </a:xfrm>
          <a:prstGeom prst="rect">
            <a:avLst/>
          </a:prstGeom>
          <a:solidFill>
            <a:srgbClr val="66FF66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200" kern="1200">
                <a:solidFill>
                  <a:srgbClr val="66006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IV. Autonomia Universitária</a:t>
            </a:r>
          </a:p>
          <a:p>
            <a:pPr algn="ctr"/>
            <a:r>
              <a:rPr lang="pt-BR" sz="2000" b="1" dirty="0"/>
              <a:t>Medidas atentatórias</a:t>
            </a:r>
          </a:p>
        </p:txBody>
      </p:sp>
    </p:spTree>
    <p:extLst>
      <p:ext uri="{BB962C8B-B14F-4D97-AF65-F5344CB8AC3E}">
        <p14:creationId xmlns:p14="http://schemas.microsoft.com/office/powerpoint/2010/main" val="1607696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883</Words>
  <Application>Microsoft Macintosh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 necessidade da  Autonomia Universitária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necessidade da autonomia universitária</dc:title>
  <dc:creator>João Evangelista</dc:creator>
  <cp:lastModifiedBy>Marcio Capriglione</cp:lastModifiedBy>
  <cp:revision>130</cp:revision>
  <dcterms:created xsi:type="dcterms:W3CDTF">2013-04-09T06:25:30Z</dcterms:created>
  <dcterms:modified xsi:type="dcterms:W3CDTF">2018-03-20T22:51:04Z</dcterms:modified>
</cp:coreProperties>
</file>