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41"/>
  </p:handoutMasterIdLst>
  <p:sldIdLst>
    <p:sldId id="283" r:id="rId2"/>
    <p:sldId id="282" r:id="rId3"/>
    <p:sldId id="266" r:id="rId4"/>
    <p:sldId id="285" r:id="rId5"/>
    <p:sldId id="258" r:id="rId6"/>
    <p:sldId id="261" r:id="rId7"/>
    <p:sldId id="262" r:id="rId8"/>
    <p:sldId id="263" r:id="rId9"/>
    <p:sldId id="265" r:id="rId10"/>
    <p:sldId id="264" r:id="rId11"/>
    <p:sldId id="293" r:id="rId12"/>
    <p:sldId id="267" r:id="rId13"/>
    <p:sldId id="268" r:id="rId14"/>
    <p:sldId id="288" r:id="rId15"/>
    <p:sldId id="301" r:id="rId16"/>
    <p:sldId id="299" r:id="rId17"/>
    <p:sldId id="300" r:id="rId18"/>
    <p:sldId id="298" r:id="rId19"/>
    <p:sldId id="308" r:id="rId20"/>
    <p:sldId id="296" r:id="rId21"/>
    <p:sldId id="290" r:id="rId22"/>
    <p:sldId id="292" r:id="rId23"/>
    <p:sldId id="294" r:id="rId24"/>
    <p:sldId id="295" r:id="rId25"/>
    <p:sldId id="271" r:id="rId26"/>
    <p:sldId id="269" r:id="rId27"/>
    <p:sldId id="286" r:id="rId28"/>
    <p:sldId id="270" r:id="rId29"/>
    <p:sldId id="274" r:id="rId30"/>
    <p:sldId id="273" r:id="rId31"/>
    <p:sldId id="289" r:id="rId32"/>
    <p:sldId id="291" r:id="rId33"/>
    <p:sldId id="272" r:id="rId34"/>
    <p:sldId id="259" r:id="rId35"/>
    <p:sldId id="275" r:id="rId36"/>
    <p:sldId id="279" r:id="rId37"/>
    <p:sldId id="276" r:id="rId38"/>
    <p:sldId id="281" r:id="rId39"/>
    <p:sldId id="284" r:id="rId40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5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7161-4FE0-4A7E-BE29-55DD2186F831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EF2D3-851F-4929-94A7-DBB46A1C14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3" indent="0" algn="ctr">
              <a:buNone/>
              <a:defRPr sz="1600"/>
            </a:lvl6pPr>
            <a:lvl7pPr marL="2743240" indent="0" algn="ctr">
              <a:buNone/>
              <a:defRPr sz="1600"/>
            </a:lvl7pPr>
            <a:lvl8pPr marL="3200446" indent="0" algn="ctr">
              <a:buNone/>
              <a:defRPr sz="1600"/>
            </a:lvl8pPr>
            <a:lvl9pPr marL="3657654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03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4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4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87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15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61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7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40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4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3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7" indent="0">
              <a:buNone/>
              <a:defRPr sz="1600" b="1"/>
            </a:lvl5pPr>
            <a:lvl6pPr marL="2286033" indent="0">
              <a:buNone/>
              <a:defRPr sz="1600" b="1"/>
            </a:lvl6pPr>
            <a:lvl7pPr marL="2743240" indent="0">
              <a:buNone/>
              <a:defRPr sz="1600" b="1"/>
            </a:lvl7pPr>
            <a:lvl8pPr marL="3200446" indent="0">
              <a:buNone/>
              <a:defRPr sz="1600" b="1"/>
            </a:lvl8pPr>
            <a:lvl9pPr marL="3657654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96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0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72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3" indent="0">
              <a:buNone/>
              <a:defRPr sz="1000"/>
            </a:lvl6pPr>
            <a:lvl7pPr marL="2743240" indent="0">
              <a:buNone/>
              <a:defRPr sz="1000"/>
            </a:lvl7pPr>
            <a:lvl8pPr marL="3200446" indent="0">
              <a:buNone/>
              <a:defRPr sz="1000"/>
            </a:lvl8pPr>
            <a:lvl9pPr marL="3657654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0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3" indent="0">
              <a:buNone/>
              <a:defRPr sz="2400"/>
            </a:lvl3pPr>
            <a:lvl4pPr marL="1371620" indent="0">
              <a:buNone/>
              <a:defRPr sz="2000"/>
            </a:lvl4pPr>
            <a:lvl5pPr marL="1828827" indent="0">
              <a:buNone/>
              <a:defRPr sz="2000"/>
            </a:lvl5pPr>
            <a:lvl6pPr marL="2286033" indent="0">
              <a:buNone/>
              <a:defRPr sz="2000"/>
            </a:lvl6pPr>
            <a:lvl7pPr marL="2743240" indent="0">
              <a:buNone/>
              <a:defRPr sz="2000"/>
            </a:lvl7pPr>
            <a:lvl8pPr marL="3200446" indent="0">
              <a:buNone/>
              <a:defRPr sz="2000"/>
            </a:lvl8pPr>
            <a:lvl9pPr marL="3657654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3" indent="0">
              <a:buNone/>
              <a:defRPr sz="1200"/>
            </a:lvl3pPr>
            <a:lvl4pPr marL="1371620" indent="0">
              <a:buNone/>
              <a:defRPr sz="1000"/>
            </a:lvl4pPr>
            <a:lvl5pPr marL="1828827" indent="0">
              <a:buNone/>
              <a:defRPr sz="1000"/>
            </a:lvl5pPr>
            <a:lvl6pPr marL="2286033" indent="0">
              <a:buNone/>
              <a:defRPr sz="1000"/>
            </a:lvl6pPr>
            <a:lvl7pPr marL="2743240" indent="0">
              <a:buNone/>
              <a:defRPr sz="1000"/>
            </a:lvl7pPr>
            <a:lvl8pPr marL="3200446" indent="0">
              <a:buNone/>
              <a:defRPr sz="1000"/>
            </a:lvl8pPr>
            <a:lvl9pPr marL="3657654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0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9F13F-FF9A-4F28-92A8-5F8696042D94}" type="datetimeFigureOut">
              <a:rPr lang="pt-BR" smtClean="0"/>
              <a:pPr/>
              <a:t>07/02/2019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2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BC02B-7B7E-46A6-BBF8-93E8090475A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34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7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4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0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7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3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1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7" indent="-228603" algn="l" defTabSz="914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7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3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0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6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4" algn="l" defTabSz="914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nalto.gov.br/ccivil_03/_ato2015-2018/2016/lei/L13243.htm" TargetMode="External"/><Relationship Id="rId3" Type="http://schemas.openxmlformats.org/officeDocument/2006/relationships/hyperlink" Target="http://www.planalto.gov.br/ccivil_03/Leis/LEIS_2001/L10172.htm" TargetMode="External"/><Relationship Id="rId7" Type="http://schemas.openxmlformats.org/officeDocument/2006/relationships/hyperlink" Target="http://www.planalto.gov.br/CCIVIL_03/_Ato2011-2014/2014/Lei/L13005.htm" TargetMode="External"/><Relationship Id="rId2" Type="http://schemas.openxmlformats.org/officeDocument/2006/relationships/hyperlink" Target="http://www.planalto.gov.br/ccivil_03/Leis/L9394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lanalto.gov.br/ccivil_03/_ato2011-2014/2012/lei/l12711.ht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://www.planalto.gov.br/ccivil_03/_Ato2007-2010/2010/Lei/L12351.htm" TargetMode="External"/><Relationship Id="rId10" Type="http://schemas.openxmlformats.org/officeDocument/2006/relationships/hyperlink" Target="http://www2.camara.leg.br/orcamento-da-uniao/leis-orcamentarias/loa" TargetMode="External"/><Relationship Id="rId4" Type="http://schemas.openxmlformats.org/officeDocument/2006/relationships/hyperlink" Target="http://www.planalto.gov.br/ccivil_03/_Ato2004-2006/2005/Lei/L11196.htm" TargetMode="External"/><Relationship Id="rId9" Type="http://schemas.openxmlformats.org/officeDocument/2006/relationships/hyperlink" Target="http://www2.camara.leg.br/legin/fed/emecon/2016/emendaconstitucional-93-8-setembro-2016-783591-publicacaooriginal-151044-pl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07-2010/2007/decreto/d6096.htm" TargetMode="External"/><Relationship Id="rId2" Type="http://schemas.openxmlformats.org/officeDocument/2006/relationships/hyperlink" Target="http://reuni.mec.gov.b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07-2010/2010/Decreto/D7234.htm" TargetMode="External"/><Relationship Id="rId2" Type="http://schemas.openxmlformats.org/officeDocument/2006/relationships/hyperlink" Target="http://portal.mec.gov.br/pnae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andifes.org.br/categoria/documentos/biblioteca/arquivos-andifes/papg-if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ndifes.org.br/andifes-peexiu-18-4-2012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ndifes.org.br/pdu-um-novo-modelo-de-financiamento-das-universidades-federais-3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plag.df.gov.br/ploa-2019/" TargetMode="External"/><Relationship Id="rId3" Type="http://schemas.openxmlformats.org/officeDocument/2006/relationships/hyperlink" Target="http://www2.camara.leg.br/orcamento-da-uniao/leis-orcamentarias/loa/copy_of_2018/tramitacao/proposta-do-poder-executivo" TargetMode="External"/><Relationship Id="rId7" Type="http://schemas.openxmlformats.org/officeDocument/2006/relationships/hyperlink" Target="https://sucupira.capes.gov.br/sucupira/" TargetMode="External"/><Relationship Id="rId2" Type="http://schemas.openxmlformats.org/officeDocument/2006/relationships/hyperlink" Target="http://www.andifes.org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lanalto.gov.br/ccivil_03/_ato2007-2010/2007/decreto/d6096.htm" TargetMode="External"/><Relationship Id="rId5" Type="http://schemas.openxmlformats.org/officeDocument/2006/relationships/hyperlink" Target="ftp://ftp.ibge.gov.br/Estimativas_de_Populacao/Estimativas_2018/estimativa_dou_2018.pdf" TargetMode="External"/><Relationship Id="rId4" Type="http://schemas.openxmlformats.org/officeDocument/2006/relationships/hyperlink" Target="http://portal.inep.gov.br/censo-da-educacao-superior" TargetMode="External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ndifes" TargetMode="External"/><Relationship Id="rId3" Type="http://schemas.openxmlformats.org/officeDocument/2006/relationships/image" Target="../media/image42.jpeg"/><Relationship Id="rId7" Type="http://schemas.openxmlformats.org/officeDocument/2006/relationships/hyperlink" Target="https://www.facebook.com/andifes0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difes@andifes.org.br" TargetMode="External"/><Relationship Id="rId5" Type="http://schemas.openxmlformats.org/officeDocument/2006/relationships/hyperlink" Target="http://www.andifes.org.br/" TargetMode="External"/><Relationship Id="rId4" Type="http://schemas.openxmlformats.org/officeDocument/2006/relationships/image" Target="../media/image43.jpe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ndifes.org.br/comissoes/autonomia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difes.org.br/fordov/" TargetMode="External"/><Relationship Id="rId3" Type="http://schemas.openxmlformats.org/officeDocument/2006/relationships/hyperlink" Target="http://www.cgrifes.andifes.org.br/" TargetMode="External"/><Relationship Id="rId7" Type="http://schemas.openxmlformats.org/officeDocument/2006/relationships/hyperlink" Target="http://www.forplad.andifes.org.br/" TargetMode="External"/><Relationship Id="rId12" Type="http://schemas.openxmlformats.org/officeDocument/2006/relationships/image" Target="../media/image2.png"/><Relationship Id="rId2" Type="http://schemas.openxmlformats.org/officeDocument/2006/relationships/hyperlink" Target="http://cogecom.andifes.org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ndifes.org.br/colegio-de-pro-reitores-de-pesquisa-pos-graduacao-e-inovacao-das-ifes-copropi/" TargetMode="External"/><Relationship Id="rId11" Type="http://schemas.openxmlformats.org/officeDocument/2006/relationships/hyperlink" Target="http://www.forgepe.andifes.org.br/" TargetMode="External"/><Relationship Id="rId5" Type="http://schemas.openxmlformats.org/officeDocument/2006/relationships/hyperlink" Target="http://www.cograd.andifes.org.br/" TargetMode="External"/><Relationship Id="rId10" Type="http://schemas.openxmlformats.org/officeDocument/2006/relationships/hyperlink" Target="http://www.fonaprace.ufma.br/site/" TargetMode="External"/><Relationship Id="rId4" Type="http://schemas.openxmlformats.org/officeDocument/2006/relationships/hyperlink" Target="http://www.andifes.org.br/coex-colegio-de-pro-reitores-de-extensao/" TargetMode="External"/><Relationship Id="rId9" Type="http://schemas.openxmlformats.org/officeDocument/2006/relationships/hyperlink" Target="http://www.fondcf.andifes.org.br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15882F3A-5E40-463A-A8EA-37E855910B3E}"/>
              </a:ext>
            </a:extLst>
          </p:cNvPr>
          <p:cNvSpPr/>
          <p:nvPr/>
        </p:nvSpPr>
        <p:spPr>
          <a:xfrm rot="5400000">
            <a:off x="0" y="-10052"/>
            <a:ext cx="3153398" cy="315339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" name="Triângulo Retângulo 8">
            <a:extLst>
              <a:ext uri="{FF2B5EF4-FFF2-40B4-BE49-F238E27FC236}">
                <a16:creationId xmlns:a16="http://schemas.microsoft.com/office/drawing/2014/main" id="{E46FD022-677C-451E-A033-A5839347208B}"/>
              </a:ext>
            </a:extLst>
          </p:cNvPr>
          <p:cNvSpPr/>
          <p:nvPr/>
        </p:nvSpPr>
        <p:spPr>
          <a:xfrm rot="16200000">
            <a:off x="9038602" y="3704602"/>
            <a:ext cx="3153398" cy="3153398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4FAB222-DC3B-4E7B-B3D3-56AF13400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66" y="1437366"/>
            <a:ext cx="3983267" cy="39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3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4" y="-4769566"/>
            <a:ext cx="787266" cy="11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08848" y="498044"/>
            <a:ext cx="9882641" cy="787267"/>
          </a:xfrm>
        </p:spPr>
        <p:txBody>
          <a:bodyPr anchor="ctr"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Políticas Públicas com participação da Andifes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80469" y="1570272"/>
            <a:ext cx="10742242" cy="4705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Lei de Diretrizes e Bases da Educação (LDB) –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Lei nº 9.394, de 20 de dezembro de 1996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Plano Nacional de Educação (PNE) –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Lei nº 10.172, de 09 de janeiro de 2001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Lei do Bem –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Lei nº 11.196, de 21 de novembro de 2005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Pré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-Sal -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Lei nº 12.351, de 22 de dezembro de 2010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</a:rPr>
              <a:t>Lei de Cotas – </a:t>
            </a:r>
            <a:r>
              <a:rPr lang="pt-BR" sz="2000" dirty="0">
                <a:latin typeface="Arial "/>
                <a:hlinkClick r:id="rId6"/>
              </a:rPr>
              <a:t>Lei nº 12.711, de 29 de agosto de 2012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Plano Nacional de Educação (PNE) –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Lei nº 13.005, de 25 de junho de 2014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Marco Legal da Ciência e Tecnologia -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Lei nº 13.243, de 11 de janeiro de 2016</a:t>
            </a: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Emenda Constitucional nº 93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, de 8 de setembro de 2016</a:t>
            </a:r>
          </a:p>
          <a:p>
            <a:pPr marL="342905" indent="-342905" algn="just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Leis Orçamentárias – 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1995 a 2019</a:t>
            </a:r>
            <a:r>
              <a:rPr lang="pt-BR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613B99-BA93-418B-B377-8F73772B05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5" y="1679915"/>
            <a:ext cx="10437277" cy="465649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Programa de Apoio a Planos de Reestruturação e Expansão das Universidades Federais – REUNI</a:t>
            </a:r>
            <a:endParaRPr lang="pt-BR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  <a:r>
              <a:rPr lang="pt-BR" sz="3001" dirty="0">
                <a:latin typeface="Arial" panose="020B0604020202020204" pitchFamily="34" charset="0"/>
                <a:cs typeface="Arial" panose="020B0604020202020204" pitchFamily="34" charset="0"/>
              </a:rPr>
              <a:t>– A Andifes apresentou ao Presidente da República uma proposta que tinha como principal objetivo ampliar o acesso e a permanência na Educação Superior</a:t>
            </a:r>
          </a:p>
          <a:p>
            <a:pPr marL="457206" indent="-457206" algn="just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pt-BR" sz="3001" dirty="0">
                <a:latin typeface="Arial" panose="020B0604020202020204" pitchFamily="34" charset="0"/>
                <a:cs typeface="Arial" panose="020B0604020202020204" pitchFamily="34" charset="0"/>
              </a:rPr>
              <a:t> –  Foi instituído pelo </a:t>
            </a:r>
            <a:r>
              <a:rPr lang="pt-BR" sz="300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Decreto nº 6.096</a:t>
            </a:r>
            <a:endParaRPr lang="pt-BR" sz="300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4" y="-4769566"/>
            <a:ext cx="787266" cy="11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2676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Políticas Públicas propostas pela Andifes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B12E7E9-15FE-4185-864F-2F4C7D8BC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8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1" y="481263"/>
            <a:ext cx="10378984" cy="5962568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Plano Nacional de Assistência Estudantil – PNAES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 – Criação </a:t>
            </a: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 – Instituído pelo 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Decreto nº 7. 234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8" indent="-57150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Programa de Apoio à Pós-Graduação das Instituições Federais de Ensino Superior – PAPG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Tendo em vista a expansão da graduação com o REUNI, a Andifes instituiu o plano para expandir também a Pós-Graduação</a:t>
            </a: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 – Apresentação do projeto</a:t>
            </a:r>
          </a:p>
          <a:p>
            <a:pPr algn="l">
              <a:lnSpc>
                <a:spcPct val="150000"/>
              </a:lnSpc>
            </a:pPr>
            <a:endParaRPr lang="pt-BR" sz="30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394659B-AC7F-4F00-8E12-23A8F2E76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3653" y="413209"/>
            <a:ext cx="9809913" cy="570425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30000"/>
              </a:lnSpc>
            </a:pPr>
            <a:r>
              <a:rPr lang="pt-BR" sz="49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Programa de Expansão, Excelência e Internacionalização das Universidades Federais – PEEXIU</a:t>
            </a:r>
            <a:endParaRPr lang="pt-BR" sz="4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7" lvl="1" indent="-6858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900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 marL="171450" indent="-1714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7" lvl="1" indent="-5715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Elaborado após o êxito do REUNI, foi apresentado ao Governo Federal com o propósito de dar continuidade ao programa  de expansão, agora focando, também, na excelência e internacionalização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5F8E137-71E2-40DB-AAC5-5E262C3AF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111" y="387443"/>
            <a:ext cx="10514151" cy="6142146"/>
          </a:xfrm>
        </p:spPr>
        <p:txBody>
          <a:bodyPr>
            <a:normAutofit fontScale="62500" lnSpcReduction="20000"/>
          </a:bodyPr>
          <a:lstStyle/>
          <a:p>
            <a:pPr lvl="1" algn="just"/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pt-BR" sz="55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Agenda de desenvolvimento para as Universidades Federais – PDU</a:t>
            </a:r>
            <a:endParaRPr lang="pt-B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17" lvl="1" indent="-68581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51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 algn="just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17" lvl="1" indent="-68581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500" dirty="0">
                <a:latin typeface="Arial" panose="020B0604020202020204" pitchFamily="34" charset="0"/>
                <a:cs typeface="Arial" panose="020B0604020202020204" pitchFamily="34" charset="0"/>
              </a:rPr>
              <a:t>A Andifes, reconhecendo a nova realidade socioeconômica do país e identificando a necessidade e a possibilidade de um passo adiante no desenvolvimento da educação, ciência, tecnologia e inovação, apresenta ao Governo Federal uma agenda de consolidação e desenvolvimento para as Universidades Federais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00250BF-7843-48D9-9762-16D898B30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6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8" y="369000"/>
            <a:ext cx="10828402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5" y="369000"/>
            <a:ext cx="10677309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4" y="484094"/>
            <a:ext cx="10584799" cy="5905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54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10"/>
          <a:stretch/>
        </p:blipFill>
        <p:spPr>
          <a:xfrm>
            <a:off x="696000" y="405815"/>
            <a:ext cx="10800000" cy="6046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94"/>
          <a:stretch/>
        </p:blipFill>
        <p:spPr>
          <a:xfrm>
            <a:off x="696000" y="403370"/>
            <a:ext cx="10800000" cy="605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97"/>
          <a:stretch/>
        </p:blipFill>
        <p:spPr>
          <a:xfrm>
            <a:off x="696000" y="428427"/>
            <a:ext cx="10800000" cy="600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428427"/>
            <a:ext cx="10800000" cy="600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37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261182"/>
            <a:ext cx="10800000" cy="633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94B510-EE17-4D9B-9DDD-67295EEA8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4" y="375595"/>
            <a:ext cx="10866205" cy="610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292151"/>
            <a:ext cx="10800000" cy="627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77177"/>
            <a:ext cx="10800000" cy="61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14379"/>
            <a:ext cx="10800000" cy="622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2" y="369000"/>
            <a:ext cx="10876876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BD6ED54-6DDC-400C-BE5B-BF6BB37B6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6" y="211983"/>
            <a:ext cx="10386944" cy="643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410090"/>
            <a:ext cx="10800000" cy="603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85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4D4F2F-0059-43AA-BEB1-DAEF1E0FC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76" y="510639"/>
            <a:ext cx="8763847" cy="5836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E6D8601-95B3-4323-B4C2-F21CB4384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44" y="335704"/>
            <a:ext cx="9026512" cy="6011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A643DD-BB95-49E8-8935-55445BBE5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85" y="311977"/>
            <a:ext cx="9360429" cy="6234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10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84099" y="90151"/>
            <a:ext cx="10437277" cy="6619932"/>
          </a:xfrm>
        </p:spPr>
        <p:txBody>
          <a:bodyPr>
            <a:normAutofit fontScale="70000" lnSpcReduction="20000"/>
          </a:bodyPr>
          <a:lstStyle/>
          <a:p>
            <a:endParaRPr lang="pt-B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61" indent="-742961" algn="l">
              <a:buAutoNum type="arabicPeriod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Andifes</a:t>
            </a:r>
          </a:p>
          <a:p>
            <a:pPr algn="l"/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Estrutura Organizacional 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Instituições Associadas 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Comissões Temáticas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Colégios e Fóruns 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Relação Institucional 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Políticas Públicas com participação da Andifes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Políticas Públicas apresentadas pela Andifes 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Ex-presidentes</a:t>
            </a:r>
          </a:p>
          <a:p>
            <a:pPr algn="l"/>
            <a:endParaRPr lang="pt-BR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61" indent="-742961" algn="l">
              <a:buFont typeface="+mj-lt"/>
              <a:buAutoNum type="arabicPeriod" startAt="2"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As Universidades Federais</a:t>
            </a:r>
          </a:p>
          <a:p>
            <a:pPr algn="l"/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Rede de Universidades Federais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Expansão da Graduação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Pós-Graduação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</a:p>
          <a:p>
            <a:pPr marL="1028715" lvl="1" indent="-571508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Recursos Orçamentários</a:t>
            </a:r>
          </a:p>
          <a:p>
            <a:pPr marL="342905" indent="-342905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94303ED-D255-493E-82D2-C4AEFC0A4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5158" r="-1566" b="12222"/>
          <a:stretch/>
        </p:blipFill>
        <p:spPr>
          <a:xfrm>
            <a:off x="602300" y="369811"/>
            <a:ext cx="10987401" cy="611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89" b="9120"/>
          <a:stretch/>
        </p:blipFill>
        <p:spPr>
          <a:xfrm>
            <a:off x="696000" y="475909"/>
            <a:ext cx="10800000" cy="590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41" t="23558" r="1041" b="4858"/>
          <a:stretch/>
        </p:blipFill>
        <p:spPr>
          <a:xfrm>
            <a:off x="711217" y="562263"/>
            <a:ext cx="10769567" cy="573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" t="7470" r="-415" b="23193"/>
          <a:stretch/>
        </p:blipFill>
        <p:spPr>
          <a:xfrm>
            <a:off x="850853" y="683111"/>
            <a:ext cx="10490294" cy="549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du andif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4" y="387727"/>
            <a:ext cx="2369687" cy="327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46" y="387729"/>
            <a:ext cx="2553818" cy="327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26361" t="18024" r="49265" b="19005"/>
          <a:stretch/>
        </p:blipFill>
        <p:spPr>
          <a:xfrm>
            <a:off x="6498467" y="387729"/>
            <a:ext cx="2197257" cy="327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15220" t="29010" r="38235" b="14689"/>
          <a:stretch/>
        </p:blipFill>
        <p:spPr>
          <a:xfrm>
            <a:off x="283361" y="4225937"/>
            <a:ext cx="3552192" cy="230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9595" t="16258" r="28641" b="6449"/>
          <a:stretch/>
        </p:blipFill>
        <p:spPr>
          <a:xfrm>
            <a:off x="4165543" y="4222961"/>
            <a:ext cx="3565541" cy="2309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l="39926" t="33733" r="23828" b="22531"/>
          <a:stretch/>
        </p:blipFill>
        <p:spPr>
          <a:xfrm>
            <a:off x="8061069" y="4225933"/>
            <a:ext cx="3594893" cy="230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8"/>
          <a:srcRect l="30331" t="34698" r="53125" b="23517"/>
          <a:stretch/>
        </p:blipFill>
        <p:spPr>
          <a:xfrm>
            <a:off x="9341518" y="387728"/>
            <a:ext cx="2314440" cy="327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456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461" y="3263414"/>
            <a:ext cx="2513971" cy="327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692" y="320961"/>
            <a:ext cx="3377740" cy="2386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61" y="320961"/>
            <a:ext cx="3366330" cy="2386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0266" y="3267179"/>
            <a:ext cx="2482808" cy="327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361" y="3267176"/>
            <a:ext cx="2482808" cy="326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61" y="3267176"/>
            <a:ext cx="2480618" cy="326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776" y="320962"/>
            <a:ext cx="1815587" cy="2386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DF1833-1BE0-40F3-941C-5F0DBFDBD6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48" y="320962"/>
            <a:ext cx="1690555" cy="2386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55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4" y="-4769566"/>
            <a:ext cx="787266" cy="11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2676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Ex-presidentes da Andifes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11624" y="1310716"/>
            <a:ext cx="10679326" cy="509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Reitora Vanessa Guimarães Pinto (UFMG) - eleita em 22 de agosto de 1990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Nelson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Maculan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Filho (UFRJ) - eleito em 17 de março de 1992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Newton Lima Neto (UFSCar) - eleito em 15 de março de 1994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Antônio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Diomário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Queiroz (UFSC) - eleito em 18 de abril de 1995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Odilon Antônio Marcuzzo do Canto (UFSM) - eleito em 19 de março de 1996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Tomaz Aroldo da Mota Santos (UFMG) - eleito em 18 de março de 1997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José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Ivonildo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Rêgo (UFRN) - eleito em 18 de março de 1998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Rodolfo Joaquim Pinto da Luz (UFSC) - eleito em 17 de março de 1999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Emídio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Cantídio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Oliveira Filho (UFRPE) - eleito em 25 de maio 2000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Carlos Roberto Antunes dos Santos (UFPR) - eleito em 23 de maio de 2001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 Mozart Neves Ramos (UFPE) - eleito em 24 de abril de 2002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Reitora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Wrana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Maria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Panizzi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(UFRGS) -  eleita em 29 de abril de 2003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Reitora Ana Lúcia Almeida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Gazzola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(UFMG) - eleita em 12 de maio de 2004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9A67AE0-C7DC-4BE1-9B27-44618CCB0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4" y="-4769566"/>
            <a:ext cx="787266" cy="11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2676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Ex-presidentes da Andifes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11624" y="1310716"/>
            <a:ext cx="10679326" cy="509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Oswaldo Baptista Duarte Filho (UFSCar) - eleito em 12 de maio de 2005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Paulo Speller (UFMT) - eleito em 17 de maio de 2006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Arquimedes Diógenes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Ciloni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(UFU) - eleito em 18 de maio de 2007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Amaro Henrique Pessoa Lins (UFPE) - eleito em 29 de maio de 2008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Alan Kardec Martins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Barbiero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(UFT) - eleito em 5 de junho de 2009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Edward Madureira Brasil (UFG) - eleito em 16 de junho de 2010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João Luiz Martins (UFOP) - eleito em 16 de junho de 2011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Carlos Edilson de Almeida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Maneschy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(UFPA) - eleito em 1º de agosto de 2012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Jesualdo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Pereira Farias (UFC) - eleito em 2 de agosto de 2013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Targino de Araújo Filho (UFSCar) - eleito em 1º de agosto de 2014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Reitora Maria Lucia </a:t>
            </a:r>
            <a:r>
              <a:rPr 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Cavali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Neder (UFMT) - eleita em 29 de julho de 2015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Reitora Ângela Maria Paiva Cruz (UFRN) - eleita em 29 de julho de 2016</a:t>
            </a:r>
          </a:p>
          <a:p>
            <a:pPr marL="285755" indent="-285755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Reitor Emmanuel Zagury Tourinho (UFPA) - eleito em 29 de julho de 2017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DA7EA24-9D0F-482F-91BB-0C88E3702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6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0"/>
            <a:ext cx="1005122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14593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4879397" y="-2585376"/>
            <a:ext cx="1315455" cy="10175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9710" y="1973180"/>
            <a:ext cx="9685991" cy="1098494"/>
          </a:xfrm>
        </p:spPr>
        <p:txBody>
          <a:bodyPr anchor="ctr">
            <a:norm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 Black" panose="020B0A04020102020204" pitchFamily="34" charset="0"/>
              </a:rPr>
              <a:t>2. As Universidades Federais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2028080-7B03-4E62-93F4-ABF30D8DA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4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263" y="661230"/>
            <a:ext cx="10515599" cy="5708941"/>
          </a:xfrm>
        </p:spPr>
        <p:txBody>
          <a:bodyPr>
            <a:normAutofit fontScale="92500"/>
          </a:bodyPr>
          <a:lstStyle/>
          <a:p>
            <a:pPr marL="571508" indent="-571508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Entidade pública (Fundação ou Autarquia)</a:t>
            </a:r>
          </a:p>
          <a:p>
            <a:pPr marL="571508" indent="-571508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Mantida pela União </a:t>
            </a:r>
          </a:p>
          <a:p>
            <a:pPr marL="571508" indent="-571508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Oferta ensino público, gratuito e de qualidade</a:t>
            </a:r>
          </a:p>
          <a:p>
            <a:pPr marL="571508" indent="-571508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Realiza pós-graduação, pesquisa e extensão, ciência, tecnologia e inovação </a:t>
            </a:r>
          </a:p>
          <a:p>
            <a:pPr marL="571508" indent="-571508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Está presente em todos os Estados da Federação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524EF5D-724C-4931-B684-EFFE45CAB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2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27413" y="649804"/>
            <a:ext cx="10417744" cy="5413645"/>
          </a:xfrm>
        </p:spPr>
        <p:txBody>
          <a:bodyPr>
            <a:normAutofit fontScale="92500" lnSpcReduction="10000"/>
          </a:bodyPr>
          <a:lstStyle/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Além da formação de profissionais qualificados, as Universidades Federais produzem ciência, tecnologia e inovação que são fundamentais para o crescimento do País e auxiliam, de forma decisiva, a superação das desigualdades regionais</a:t>
            </a:r>
          </a:p>
          <a:p>
            <a:pPr algn="just">
              <a:lnSpc>
                <a:spcPct val="100000"/>
              </a:lnSpc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Possuem uma rede de equipamentos públicos e serviços que atendem à população nas mais diversas áreas, incluindo: museus; teatros; cinemas; agências de inovação; incubadoras de empresas; escritórios de assistência jurídica; serviços de atenção à saúde mental, entre outros</a:t>
            </a:r>
          </a:p>
          <a:p>
            <a:pPr algn="just">
              <a:lnSpc>
                <a:spcPct val="100000"/>
              </a:lnSpc>
            </a:pP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Destacamos também que os 50 hospitais universitários federais formam a maior rede pública brasileira do Sistema Único de Saúde (SUS), que ofertam atendimento gratuito e com qualidade</a:t>
            </a:r>
            <a:endParaRPr lang="pt-B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F7B29CA-59D2-44CA-ABCC-9A7FF9F84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8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1" y="1443790"/>
            <a:ext cx="10006756" cy="311422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168307"/>
              </p:ext>
            </p:extLst>
          </p:nvPr>
        </p:nvGraphicFramePr>
        <p:xfrm>
          <a:off x="1371600" y="1431234"/>
          <a:ext cx="10390912" cy="3238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9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0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8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</a:t>
                      </a:r>
                      <a:endParaRPr lang="pt-BR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3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pt-BR" sz="3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Universidades Federais</a:t>
                      </a:r>
                    </a:p>
                  </a:txBody>
                  <a:tcPr marL="74652" marR="74652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3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Universidades Federais criadas em 2018</a:t>
                      </a:r>
                    </a:p>
                  </a:txBody>
                  <a:tcPr marL="74652" marR="74652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</a:t>
                      </a:r>
                      <a:endParaRPr lang="pt-BR" sz="3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Campus</a:t>
                      </a:r>
                    </a:p>
                  </a:txBody>
                  <a:tcPr marL="74652" marR="74652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4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t-BR" sz="3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30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Hospitais Universitários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(vinculados a 35 Universidades Federais)</a:t>
                      </a:r>
                      <a:endParaRPr lang="pt-BR" sz="270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4652" marR="74652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1371600" y="4902426"/>
            <a:ext cx="98300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5" indent="-285755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Os hospitais universitários possuem cerca de 9 mil leitos ativos, realizam mais de 315 mil internações, 400 mil cirurgias e 23 milhões de consultas e exames especializados, por ano</a:t>
            </a:r>
          </a:p>
          <a:p>
            <a:pPr marL="285755" indent="-285755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5" indent="-285755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Oferecem mais de 7,4 mil vagas de residência médica e multiprofissional, em 994 programas, além de ser campo de pesquisa e prática para os alunos de graduação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F4ADE51-C87B-4495-87A0-00968AB0BA20}"/>
              </a:ext>
            </a:extLst>
          </p:cNvPr>
          <p:cNvSpPr/>
          <p:nvPr/>
        </p:nvSpPr>
        <p:spPr>
          <a:xfrm rot="5400000">
            <a:off x="5765529" y="-4750749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33530" y="464357"/>
            <a:ext cx="7867051" cy="787267"/>
          </a:xfrm>
        </p:spPr>
        <p:txBody>
          <a:bodyPr anchor="ctr"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Rede de Universidades Federais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CDC912C-6B9B-4EBA-8007-17C532CA0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67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27916" y="1484337"/>
            <a:ext cx="10437277" cy="4747069"/>
          </a:xfrm>
        </p:spPr>
        <p:txBody>
          <a:bodyPr>
            <a:noAutofit/>
          </a:bodyPr>
          <a:lstStyle/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/>
              <a:t>Ao longo dos últimos anos, o Sistema Público de Universidades Federais expandiu suas estruturas físicas, cursos e criou novos modelos pedagógicos</a:t>
            </a:r>
          </a:p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/>
              <a:t>O número de alunos dobrou nos últimos 15 anos</a:t>
            </a:r>
          </a:p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/>
              <a:t>A interiorização das Universidades Federais tem contribuído com a redução das assimetrias regionais, com a descentralização das atividades econômicas e com a fixação de recursos humanos qualificados nos municípios</a:t>
            </a:r>
          </a:p>
          <a:p>
            <a:pPr marL="457206" indent="-457206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/>
              <a:t>As atividades de pesquisa contribuíram para levar o Brasil da 23ª para a 13ª posição entre as nações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3" y="-4769565"/>
            <a:ext cx="787266" cy="112889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2675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Expansão da Graduação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6D43743-934B-45C5-9545-A246D7E4E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66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1714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4531895" y="-2283643"/>
            <a:ext cx="1315455" cy="95724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6969" y="1973180"/>
            <a:ext cx="4702628" cy="1058779"/>
          </a:xfrm>
        </p:spPr>
        <p:txBody>
          <a:bodyPr>
            <a:normAutofit fontScale="77500" lnSpcReduction="20000"/>
          </a:bodyPr>
          <a:lstStyle/>
          <a:p>
            <a:endParaRPr lang="pt-BR" sz="2500" b="1" dirty="0">
              <a:latin typeface="Coolvetica Rg" panose="020B0603030602020004" pitchFamily="34" charset="0"/>
            </a:endParaRPr>
          </a:p>
          <a:p>
            <a:r>
              <a:rPr lang="pt-BR" sz="6500" dirty="0">
                <a:solidFill>
                  <a:schemeClr val="bg1"/>
                </a:solidFill>
                <a:latin typeface="Arial Black" panose="020B0A04020102020204" pitchFamily="34" charset="0"/>
              </a:rPr>
              <a:t>1. Andifes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455E15D-52EB-43E6-8E35-6A8DBDC4A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74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89"/>
            <a:ext cx="10437277" cy="442762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9074" r="2332" b="5555"/>
          <a:stretch/>
        </p:blipFill>
        <p:spPr>
          <a:xfrm>
            <a:off x="2252712" y="322598"/>
            <a:ext cx="6959600" cy="639877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454319" y="586226"/>
            <a:ext cx="209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298387"/>
              </p:ext>
            </p:extLst>
          </p:nvPr>
        </p:nvGraphicFramePr>
        <p:xfrm>
          <a:off x="8617258" y="3782618"/>
          <a:ext cx="3173693" cy="1675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329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</a:t>
                      </a:r>
                      <a:r>
                        <a:rPr lang="pt-BR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pt-BR" sz="150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campus</a:t>
                      </a:r>
                      <a:endParaRPr lang="pt-BR" sz="15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29C5E80F-01BE-4BA9-9C88-B7C6835DA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8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791526"/>
            <a:ext cx="10437277" cy="4390337"/>
          </a:xfrm>
        </p:spPr>
        <p:txBody>
          <a:bodyPr>
            <a:noAutofit/>
          </a:bodyPr>
          <a:lstStyle/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Quantidade de ingressantes:</a:t>
            </a:r>
          </a:p>
          <a:p>
            <a:pPr marL="1028715" lvl="1" indent="-571508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Mestrado: 76.768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(59,4%)</a:t>
            </a:r>
          </a:p>
          <a:p>
            <a:pPr marL="1028715" lvl="1" indent="-571508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Mestrado Profissional: 20.195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(53,8%)</a:t>
            </a:r>
          </a:p>
          <a:p>
            <a:pPr marL="1028715" lvl="1" indent="-571508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Doutorado: 66.712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(59,60%)</a:t>
            </a: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Total de matrículas 163.675</a:t>
            </a: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Correspondente a 58,7% da oferta total no Brasil </a:t>
            </a:r>
          </a:p>
          <a:p>
            <a:endParaRPr lang="pt-BR" sz="30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3" y="-4769565"/>
            <a:ext cx="787266" cy="112889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653830" y="6387925"/>
            <a:ext cx="5505387" cy="304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Fonte: Plataforma Sucupira/Dados Estatísticos/</a:t>
            </a:r>
            <a:r>
              <a:rPr lang="pt-BR" sz="1400" b="1" dirty="0" err="1"/>
              <a:t>Geocapes</a:t>
            </a:r>
            <a:r>
              <a:rPr lang="pt-BR" sz="1400" b="1" dirty="0"/>
              <a:t> – CAPES/2017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86100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Pós-Graduação - Matriculados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9CBE023-2A3F-4997-A825-39D1D6CEB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791522"/>
            <a:ext cx="10437277" cy="4238738"/>
          </a:xfrm>
        </p:spPr>
        <p:txBody>
          <a:bodyPr>
            <a:noAutofit/>
          </a:bodyPr>
          <a:lstStyle/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Quantidade de Concluintes:</a:t>
            </a:r>
          </a:p>
          <a:p>
            <a:pPr marL="1028715" lvl="1" indent="-571508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Mestrado: 29.163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(58%)</a:t>
            </a:r>
          </a:p>
          <a:p>
            <a:pPr marL="1028715" lvl="1" indent="-571508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Mestrado Profissional: 5.389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(49,70%)</a:t>
            </a:r>
          </a:p>
          <a:p>
            <a:pPr marL="1028715" lvl="1" indent="-571508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Doutorado: 12.078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(55,9%)</a:t>
            </a: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46.630 titulados</a:t>
            </a: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Corresponde à 56,4% das titulações no Brasil</a:t>
            </a:r>
          </a:p>
          <a:p>
            <a:endParaRPr lang="pt-BR" sz="30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0408F24-C5AC-48E1-AD06-6219C91B098B}"/>
              </a:ext>
            </a:extLst>
          </p:cNvPr>
          <p:cNvSpPr/>
          <p:nvPr/>
        </p:nvSpPr>
        <p:spPr>
          <a:xfrm rot="5400000">
            <a:off x="5765530" y="-4720011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5352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Pós-Graduação - Concluintes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96ABC9A-49F1-40A6-975D-B5C09FA3B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78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89"/>
            <a:ext cx="10437277" cy="442762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77619"/>
              </p:ext>
            </p:extLst>
          </p:nvPr>
        </p:nvGraphicFramePr>
        <p:xfrm>
          <a:off x="1915311" y="1715769"/>
          <a:ext cx="9167674" cy="4413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8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65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Localidade</a:t>
                      </a:r>
                      <a:endParaRPr lang="pt-BR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de  Universidades </a:t>
                      </a:r>
                      <a:endParaRPr lang="pt-BR" sz="2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6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9467" marR="394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Capital </a:t>
                      </a:r>
                    </a:p>
                  </a:txBody>
                  <a:tcPr marL="39467" marR="39467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Interior </a:t>
                      </a:r>
                    </a:p>
                  </a:txBody>
                  <a:tcPr marL="39467" marR="39467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23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Norte</a:t>
                      </a:r>
                      <a:endParaRPr lang="pt-BR" sz="23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Nordeste</a:t>
                      </a:r>
                      <a:endParaRPr lang="pt-BR" sz="23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Sudeste</a:t>
                      </a:r>
                      <a:endParaRPr lang="pt-BR" sz="23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Sul</a:t>
                      </a:r>
                      <a:endParaRPr lang="pt-BR" sz="23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9467" marR="39467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Centro-Oeste</a:t>
                      </a:r>
                      <a:endParaRPr lang="pt-BR" sz="23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3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9467" marR="39467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305F4F5E-A198-43C6-B7D2-E708D1868791}"/>
              </a:ext>
            </a:extLst>
          </p:cNvPr>
          <p:cNvSpPr/>
          <p:nvPr/>
        </p:nvSpPr>
        <p:spPr>
          <a:xfrm rot="5400000">
            <a:off x="5765530" y="-4750689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2189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Sistema</a:t>
            </a:r>
            <a:endParaRPr lang="pt-BR" sz="40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40F201-0B85-42B9-B724-438A369FDDD8}"/>
              </a:ext>
            </a:extLst>
          </p:cNvPr>
          <p:cNvSpPr/>
          <p:nvPr/>
        </p:nvSpPr>
        <p:spPr>
          <a:xfrm>
            <a:off x="1915311" y="6143391"/>
            <a:ext cx="36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Fonte: Censo da Educação Superior 2017 - Inep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9620957-CF22-4E37-9B6F-226985588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1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6826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oolvetica Rg" panose="020B0603030602020004" pitchFamily="34" charset="0"/>
              </a:rPr>
              <a:t>Estrutura Organizacional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89"/>
            <a:ext cx="10437277" cy="442762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80535"/>
              </p:ext>
            </p:extLst>
          </p:nvPr>
        </p:nvGraphicFramePr>
        <p:xfrm>
          <a:off x="1353674" y="363060"/>
          <a:ext cx="10622302" cy="5508351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291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5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20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Universidades </a:t>
                      </a:r>
                      <a:endParaRPr lang="pt-BR" sz="1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3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Bacharelado</a:t>
                      </a:r>
                      <a:endParaRPr lang="pt-BR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</a:t>
                      </a:r>
                      <a:endParaRPr lang="pt-BR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Tecnólogo</a:t>
                      </a:r>
                      <a:endParaRPr lang="pt-BR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Aplicável</a:t>
                      </a:r>
                      <a:endParaRPr lang="pt-BR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Cursos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4.884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3.139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1.606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Matrículas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1.120.804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782.455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295.167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18.147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25.035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Matrículas</a:t>
                      </a:r>
                      <a:r>
                        <a:rPr lang="pt-BR" sz="17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</a:t>
                      </a: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Norte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176.895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88.043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83.107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5.041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Matrículas</a:t>
                      </a:r>
                      <a:r>
                        <a:rPr lang="pt-BR" sz="17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</a:t>
                      </a: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Nordeste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342.932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230.578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104.689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2.336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5.329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Matrículas</a:t>
                      </a:r>
                      <a:r>
                        <a:rPr lang="pt-BR" sz="17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</a:t>
                      </a: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Sudeste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341.398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257.514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67.455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5.581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10.848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Matrículas</a:t>
                      </a:r>
                      <a:r>
                        <a:rPr lang="pt-BR" sz="17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</a:t>
                      </a: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Sul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190.022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141.353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34.379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8.531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5.759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2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Matrículas</a:t>
                      </a:r>
                      <a:r>
                        <a:rPr lang="pt-BR" sz="1700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</a:t>
                      </a:r>
                      <a:r>
                        <a:rPr lang="pt-BR" sz="17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Centro-Oeste</a:t>
                      </a:r>
                      <a:endParaRPr lang="pt-BR" sz="17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108.847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79.082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26.630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2.395</a:t>
                      </a:r>
                      <a:endParaRPr lang="pt-BR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985" marR="409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1353674" y="5871411"/>
            <a:ext cx="3893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Fonte: Censo da Educação Superior 2017 - Inep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3D01241-50E2-463C-B448-A07689732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89"/>
            <a:ext cx="10437277" cy="442762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894600"/>
              </p:ext>
            </p:extLst>
          </p:nvPr>
        </p:nvGraphicFramePr>
        <p:xfrm>
          <a:off x="1220509" y="350898"/>
          <a:ext cx="10702203" cy="5520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3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5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9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01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73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Total de Docentes - Universidades </a:t>
                      </a:r>
                      <a:endParaRPr lang="pt-BR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2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 Graduação</a:t>
                      </a:r>
                      <a:endParaRPr lang="pt-B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Graduação</a:t>
                      </a:r>
                      <a:endParaRPr lang="pt-B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Especialização</a:t>
                      </a:r>
                      <a:endParaRPr lang="pt-B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Mestrado</a:t>
                      </a:r>
                      <a:endParaRPr lang="pt-B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Doutorado</a:t>
                      </a:r>
                      <a:endParaRPr lang="pt-B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95.772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2.635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4.070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19.940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69.126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7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Norte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9.920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3.315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5.309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Nordeste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28.052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772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1.590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7.040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18.649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Sudeste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28.917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584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4.060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23.641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1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Sul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18.145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509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3.208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14.061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Centro-Oeste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10.738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2.317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7.466</a:t>
                      </a:r>
                      <a:endParaRPr lang="pt-BR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1220509" y="5871411"/>
            <a:ext cx="36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Fonte: Censo da Educação Superior 2017 - Inep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B7C40C5-0431-4CF2-A0F5-FF6DDF840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3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89"/>
            <a:ext cx="10437277" cy="442762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198708"/>
              </p:ext>
            </p:extLst>
          </p:nvPr>
        </p:nvGraphicFramePr>
        <p:xfrm>
          <a:off x="1191542" y="148472"/>
          <a:ext cx="10879435" cy="5824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8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99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6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86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38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788" marR="89788" marT="44894" marB="4489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Total de Técnicos Administrativos - Universidades </a:t>
                      </a:r>
                      <a:endParaRPr lang="pt-BR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788" marR="89788" marT="44894" marB="4489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Fundamental Incompleto 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Fundamental Completo 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Médio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Graduação 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Especialização 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Mestrado 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Doutorado </a:t>
                      </a:r>
                    </a:p>
                  </a:txBody>
                  <a:tcPr marL="8350" marR="8350" marT="8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108.028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3.357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4.009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22.044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28.013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33.007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14.118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3.480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Norte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8.854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138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1.615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2.323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3.351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1.088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187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Nordeste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33.109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1.558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2.046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6.996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8.394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9.473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3.828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Sudeste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40.703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1.288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1.291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9.311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10.661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11.457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5.109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1.586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Sul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15.282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302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327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2.181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3.771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5.303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2.769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629 </a:t>
                      </a:r>
                    </a:p>
                  </a:txBody>
                  <a:tcPr marL="8350" marR="8350" marT="835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Região Centro-Oeste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71" marR="38971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10.080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193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1.941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2.864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3.423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1.324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264 </a:t>
                      </a:r>
                    </a:p>
                  </a:txBody>
                  <a:tcPr marL="8350" marR="8350" marT="835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1191542" y="5973019"/>
            <a:ext cx="36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Fonte: Censo da Educação Superior 2017 - Inep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BC3E52D-142C-485D-9D4F-B424E448C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4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89"/>
            <a:ext cx="10685787" cy="442762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pt-BR" sz="3001" b="1" dirty="0">
              <a:latin typeface="Coolvetica Rg" panose="020B0603030602020004" pitchFamily="34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82087"/>
              </p:ext>
            </p:extLst>
          </p:nvPr>
        </p:nvGraphicFramePr>
        <p:xfrm>
          <a:off x="1122764" y="1388781"/>
          <a:ext cx="11011584" cy="428625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178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1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6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19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61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703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6970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pt-BR" sz="2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Orçamento do Ministério da Educação e das Universidades Federais</a:t>
                      </a:r>
                      <a:endParaRPr lang="pt-BR" sz="2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5" marR="8895" marT="107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85" marR="9785" marT="9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1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Órgão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Pessoal  </a:t>
                      </a:r>
                    </a:p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Pessoal Inativo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Orçamento, Despesas e Custeio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 2019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PLOA 2019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</a:t>
                      </a:r>
                      <a:r>
                        <a:rPr lang="pt-BR" sz="14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Orçamento</a:t>
                      </a:r>
                      <a:r>
                        <a:rPr lang="pt-BR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Empenhado em 2017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1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Ministério da Educação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57.371.736.450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15.697.499.343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45.631.036.926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4.250.918.538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122.951.191.257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121.963.197.328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109.045.061.687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105.669.296.616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1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Universidades Federais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29.249.285.765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13.076.841.498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8.521.883.185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1.087.244.111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51.665.254.379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50.864.503.162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48.375.155.958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48.370.688.294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13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Representação em 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51,0%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83,3%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18,7%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25,6%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42,0%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41,7%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44,4%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45,8%</a:t>
                      </a:r>
                    </a:p>
                  </a:txBody>
                  <a:tcPr marL="7784" marR="7784" marT="9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1111624" y="5678987"/>
            <a:ext cx="4797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pt-BR" sz="1400" b="1" dirty="0"/>
              <a:t>Fonte: Lei nº 13.808, de 15 de janeiro de 2019, e seus anexos</a:t>
            </a:r>
            <a:endParaRPr lang="pt-BR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CC962C5-2F48-4B94-8C66-92CFF47C8FEE}"/>
              </a:ext>
            </a:extLst>
          </p:cNvPr>
          <p:cNvSpPr/>
          <p:nvPr/>
        </p:nvSpPr>
        <p:spPr>
          <a:xfrm rot="5400000">
            <a:off x="5613129" y="-4736895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7249" y="481266"/>
            <a:ext cx="7479026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Recursos Orçamentários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F83DEDF-3EB2-46E4-A368-56A730758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9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732909"/>
            <a:ext cx="10431999" cy="4425383"/>
          </a:xfrm>
        </p:spPr>
        <p:txBody>
          <a:bodyPr>
            <a:normAutofit/>
          </a:bodyPr>
          <a:lstStyle/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http://www.andifes.org.br</a:t>
            </a: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Projeto de Lei nº 27/2018-CN</a:t>
            </a: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Censo da Educação Superior 2017 – Inep</a:t>
            </a: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IBGE </a:t>
            </a: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Reuni - Decreto nº 6.096</a:t>
            </a: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CAPES</a:t>
            </a: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PLOA-2019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430CC24-88E9-4FC4-88FE-4BA70CB516FA}"/>
              </a:ext>
            </a:extLst>
          </p:cNvPr>
          <p:cNvSpPr/>
          <p:nvPr/>
        </p:nvSpPr>
        <p:spPr>
          <a:xfrm rot="5400000">
            <a:off x="5613129" y="-4736895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2951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Referências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B0096FA-E4EB-45CB-840D-258458054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5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318424" y="3890923"/>
            <a:ext cx="355515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OBRIGADO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40" y="5445346"/>
            <a:ext cx="360000" cy="360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81" y="5450068"/>
            <a:ext cx="360000" cy="360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81" y="5445346"/>
            <a:ext cx="360000" cy="360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1572512" y="5445347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+55 (061) 3321-6341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481605" y="5445347"/>
            <a:ext cx="2381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www.andifes.org.br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7321552" y="5436017"/>
            <a:ext cx="2755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andifes@andifes.org.br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Coolvetica Rg" panose="020B06030306020200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16214" y="6120612"/>
            <a:ext cx="224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Facebook: Andifes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683717" y="6120612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Twitter: @andifes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riângulo Retângulo 13">
            <a:extLst>
              <a:ext uri="{FF2B5EF4-FFF2-40B4-BE49-F238E27FC236}">
                <a16:creationId xmlns:a16="http://schemas.microsoft.com/office/drawing/2014/main" id="{88B0B0BC-6685-41E7-949A-6C3D5814C4EC}"/>
              </a:ext>
            </a:extLst>
          </p:cNvPr>
          <p:cNvSpPr/>
          <p:nvPr/>
        </p:nvSpPr>
        <p:spPr>
          <a:xfrm rot="5400000">
            <a:off x="0" y="-10052"/>
            <a:ext cx="3153398" cy="315339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08C5CAA3-42C6-4092-9EC8-28579A6D736E}"/>
              </a:ext>
            </a:extLst>
          </p:cNvPr>
          <p:cNvSpPr/>
          <p:nvPr/>
        </p:nvSpPr>
        <p:spPr>
          <a:xfrm rot="16200000">
            <a:off x="9038602" y="3704602"/>
            <a:ext cx="3153398" cy="3153398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8ED56AD-51DA-4886-BD5A-1365931D37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82" y="1331988"/>
            <a:ext cx="2638835" cy="26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5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3" y="330838"/>
            <a:ext cx="10366105" cy="5563120"/>
          </a:xfrm>
        </p:spPr>
        <p:txBody>
          <a:bodyPr>
            <a:normAutofit fontScale="55000" lnSpcReduction="20000"/>
          </a:bodyPr>
          <a:lstStyle/>
          <a:p>
            <a:pPr algn="just"/>
            <a:endParaRPr lang="pt-B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500" dirty="0">
                <a:latin typeface="Arial" panose="020B0604020202020204" pitchFamily="34" charset="0"/>
                <a:cs typeface="Arial" panose="020B0604020202020204" pitchFamily="34" charset="0"/>
              </a:rPr>
              <a:t>A Associação Nacional dos Dirigentes das Instituições Federais de Ensino Superior (Andifes) foi criada em 23 de maio de 1989 por 24 Universidades Federais e 4 Centros Federais de Educação Tecnológica </a:t>
            </a:r>
          </a:p>
          <a:p>
            <a:pPr marL="457206" indent="-457206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6" indent="-457206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500" dirty="0">
                <a:latin typeface="Arial" panose="020B0604020202020204" pitchFamily="34" charset="0"/>
                <a:cs typeface="Arial" panose="020B0604020202020204" pitchFamily="34" charset="0"/>
              </a:rPr>
              <a:t>Com o objetivo de valorizar, defender, fortalecer o sistema e representar as instituições federais de ensino superior na interlocução com os poderes públicos, com as associações de professores, de técnico-administrativos, de estudantes e com a sociedade  civil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1F073EE-2152-4F49-9632-3C5991D99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0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43790"/>
            <a:ext cx="10437277" cy="5266294"/>
          </a:xfrm>
        </p:spPr>
        <p:txBody>
          <a:bodyPr>
            <a:normAutofit fontScale="85000" lnSpcReduction="20000"/>
          </a:bodyPr>
          <a:lstStyle/>
          <a:p>
            <a:pPr marL="457206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Conselho Pleno</a:t>
            </a:r>
          </a:p>
          <a:p>
            <a:pPr marL="457206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Diretório Nacional</a:t>
            </a:r>
          </a:p>
          <a:p>
            <a:pPr marL="457206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Conselho Fiscal</a:t>
            </a:r>
          </a:p>
          <a:p>
            <a:pPr marL="457206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Diretoria Executiva</a:t>
            </a:r>
          </a:p>
          <a:p>
            <a:pPr marL="457206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Secretaria Executiva</a:t>
            </a:r>
          </a:p>
          <a:p>
            <a:pPr marL="914413" lvl="1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Consultoria Jurídica e Técnica</a:t>
            </a:r>
          </a:p>
          <a:p>
            <a:pPr marL="914413" lvl="1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Coordenação-Geral de Projetos</a:t>
            </a:r>
          </a:p>
          <a:p>
            <a:pPr marL="914413" lvl="1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Serviços Administrativos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7CC098-056D-42ED-A4C5-AB7412681A26}"/>
              </a:ext>
            </a:extLst>
          </p:cNvPr>
          <p:cNvSpPr/>
          <p:nvPr/>
        </p:nvSpPr>
        <p:spPr>
          <a:xfrm rot="5400000">
            <a:off x="5613129" y="-4736895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2951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Estrutura Organizacional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83838DB-D67E-4154-95C3-02062C188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2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901840"/>
            <a:ext cx="10437277" cy="3054320"/>
          </a:xfrm>
        </p:spPr>
        <p:txBody>
          <a:bodyPr>
            <a:normAutofit/>
          </a:bodyPr>
          <a:lstStyle/>
          <a:p>
            <a:pPr marL="914413" lvl="1" indent="-457206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dirty="0">
                <a:latin typeface="Arial" panose="020B0604020202020204" pitchFamily="34" charset="0"/>
                <a:cs typeface="Arial" panose="020B0604020202020204" pitchFamily="34" charset="0"/>
              </a:rPr>
              <a:t>63 Universidades Federais</a:t>
            </a:r>
          </a:p>
          <a:p>
            <a:pPr marL="914413" lvl="1" indent="-457206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dirty="0">
                <a:latin typeface="Arial" panose="020B0604020202020204" pitchFamily="34" charset="0"/>
                <a:cs typeface="Arial" panose="020B0604020202020204" pitchFamily="34" charset="0"/>
              </a:rPr>
              <a:t>2 Centros Federais de Educação Tecnológica</a:t>
            </a:r>
          </a:p>
          <a:p>
            <a:pPr marL="914413" lvl="1" indent="-457206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3001" dirty="0">
                <a:latin typeface="Arial" panose="020B0604020202020204" pitchFamily="34" charset="0"/>
                <a:cs typeface="Arial" panose="020B0604020202020204" pitchFamily="34" charset="0"/>
              </a:rPr>
              <a:t>2 Institutos Federais</a:t>
            </a:r>
          </a:p>
          <a:p>
            <a:pPr marL="457206" indent="-457206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300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51A738-6E91-4C33-829D-6227DB3EFA7E}"/>
              </a:ext>
            </a:extLst>
          </p:cNvPr>
          <p:cNvSpPr/>
          <p:nvPr/>
        </p:nvSpPr>
        <p:spPr>
          <a:xfrm rot="5400000">
            <a:off x="5613129" y="-4736895"/>
            <a:ext cx="787266" cy="112066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2951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Instituições Associadas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CB0BDA3-8D32-47C0-B1F8-6181B35B2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4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4" y="1431305"/>
            <a:ext cx="10437277" cy="5278778"/>
          </a:xfrm>
          <a:noFill/>
        </p:spPr>
        <p:txBody>
          <a:bodyPr>
            <a:normAutofit fontScale="25000" lnSpcReduction="20000"/>
          </a:bodyPr>
          <a:lstStyle/>
          <a:p>
            <a:pPr lvl="1" algn="just">
              <a:lnSpc>
                <a:spcPct val="120000"/>
              </a:lnSpc>
            </a:pPr>
            <a:r>
              <a:rPr lang="pt-BR" sz="10000" dirty="0">
                <a:latin typeface="Arial" panose="020B0604020202020204" pitchFamily="34" charset="0"/>
                <a:cs typeface="Arial" panose="020B0604020202020204" pitchFamily="34" charset="0"/>
              </a:rPr>
              <a:t>São Colegiados de caráter permanente e consultivo, destinados a assessorar a Andifes no atingimento de seus objetivos, com a finalidade de debater e promover estudos sobre temas específicos. Compõem as comissões temáticas os reitores ou seus vice-reitores </a:t>
            </a:r>
          </a:p>
          <a:p>
            <a:pPr lvl="1" algn="just">
              <a:lnSpc>
                <a:spcPct val="120000"/>
              </a:lnSpc>
            </a:pP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Autonomia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Ciência, Tecnologia &amp; Empreendedorismo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Desenvolvimento Acadêmico, Educação a Distância e Avaliação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Hospitais Universitários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Novas Universidades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Orçamento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Política de Recursos Humanos</a:t>
            </a: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8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Relações Internacionais</a:t>
            </a:r>
            <a:endParaRPr lang="pt-BR" sz="8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24" lvl="1" indent="-1143017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8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3" y="-4769565"/>
            <a:ext cx="787266" cy="112889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2675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Comissões Temáticas – </a:t>
            </a:r>
            <a:r>
              <a:rPr lang="pt-B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CT´s</a:t>
            </a:r>
            <a:endParaRPr lang="pt-BR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C4074B9-EE47-4AE8-8D12-1055A3270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6825" y="1598337"/>
            <a:ext cx="10923556" cy="4935746"/>
          </a:xfrm>
        </p:spPr>
        <p:txBody>
          <a:bodyPr>
            <a:normAutofit fontScale="25000" lnSpcReduction="20000"/>
          </a:bodyPr>
          <a:lstStyle/>
          <a:p>
            <a:pPr lvl="1" algn="just">
              <a:lnSpc>
                <a:spcPct val="120000"/>
              </a:lnSpc>
            </a:pPr>
            <a:r>
              <a:rPr lang="pt-BR" sz="9601" dirty="0">
                <a:latin typeface="Arial "/>
              </a:rPr>
              <a:t>11 (onze) colegiados assessores, cujos membros são os Pró-reitores / Diretores / Assessores das universidades federais</a:t>
            </a:r>
            <a:endParaRPr lang="pt-BR" sz="88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4800" b="1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2"/>
              </a:rPr>
              <a:t>Colégio de Gestores de Comunicação das Universidades Federais (COGECOM);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3"/>
              </a:rPr>
              <a:t>Colégio de Gestores de Relações Internacionais (CGRIFES);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4"/>
              </a:rPr>
              <a:t>Colégio de Pró-reitores de Extensão (COEX);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5"/>
              </a:rPr>
              <a:t>Colégio de Pró-reitores de Graduação (COGRAD);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6"/>
              </a:rPr>
              <a:t>Colégio de Pró-reitores de Pesquisa, Pós-graduação e Inovação (COPROPI);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7"/>
              </a:rPr>
              <a:t>Fórum de Pró-reitores de Planejamento e Administração (</a:t>
            </a:r>
            <a:r>
              <a:rPr lang="pt-BR" sz="7600" dirty="0" err="1">
                <a:latin typeface="Arial "/>
                <a:hlinkClick r:id="rId7"/>
              </a:rPr>
              <a:t>Forplad</a:t>
            </a:r>
            <a:r>
              <a:rPr lang="pt-BR" sz="7600" dirty="0">
                <a:latin typeface="Arial "/>
                <a:hlinkClick r:id="rId7"/>
              </a:rPr>
              <a:t>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8"/>
              </a:rPr>
              <a:t>Fórum dos Dirigentes de Hospitais Veterinários Universitários (FORDHOV);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9"/>
              </a:rPr>
              <a:t>Fórum Nacional de Diretores de Departamento de Contabilidade e Finanças (FONDCF);</a:t>
            </a: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10"/>
              </a:rPr>
              <a:t>Fórum Nacional de Pró-reitores de Assuntos Comunitários e Estudantis (Fonaprace);</a:t>
            </a:r>
            <a:endParaRPr lang="pt-BR" sz="7600" dirty="0">
              <a:latin typeface="Arial "/>
            </a:endParaRPr>
          </a:p>
          <a:p>
            <a:pPr marL="1143017" lvl="1" indent="-685810"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7600" dirty="0">
                <a:latin typeface="Arial "/>
                <a:hlinkClick r:id="rId11"/>
              </a:rPr>
              <a:t>Fórum Nacional de Pró-reitores de Gestão de Pessoas (Forgepe);</a:t>
            </a:r>
            <a:endParaRPr lang="pt-BR" sz="7600" dirty="0">
              <a:latin typeface="Arial "/>
            </a:endParaRPr>
          </a:p>
          <a:p>
            <a:pPr algn="l">
              <a:lnSpc>
                <a:spcPct val="150000"/>
              </a:lnSpc>
            </a:pPr>
            <a:endParaRPr lang="pt-BR" sz="3001" b="1" dirty="0">
              <a:latin typeface="Arial "/>
            </a:endParaRPr>
          </a:p>
          <a:p>
            <a:endParaRPr lang="pt-BR" dirty="0">
              <a:latin typeface="Arial 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6824" y="481268"/>
            <a:ext cx="10923556" cy="787267"/>
          </a:xfrm>
          <a:solidFill>
            <a:srgbClr val="FF0000"/>
          </a:solidFill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Colégios e Fóruns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4D395FF-C398-4EDA-9075-EC0E218D4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3673" y="2271600"/>
            <a:ext cx="10437277" cy="281664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Visando cumprir sua finalidade, a Andifes estabelece relações institucionais, com ações integradas nas áreas de educação, ciência, tecnologia, inovação e saúde, junto aos órgãos públicos e  entidades Nacionais e Internacionais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8068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06827" y="0"/>
            <a:ext cx="242047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5400000">
            <a:off x="5752854" y="-4769566"/>
            <a:ext cx="787266" cy="11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50898" y="481266"/>
            <a:ext cx="9267621" cy="787267"/>
          </a:xfrm>
        </p:spPr>
        <p:txBody>
          <a:bodyPr anchor="ctr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</a:rPr>
              <a:t>Relação institucional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AAABB23-F9F3-4426-B3C0-F5BB2D3EE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35" y="6017409"/>
            <a:ext cx="737064" cy="7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56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2417</TotalTime>
  <Words>2001</Words>
  <Application>Microsoft Office PowerPoint</Application>
  <PresentationFormat>Widescreen</PresentationFormat>
  <Paragraphs>437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Arial</vt:lpstr>
      <vt:lpstr>Arial </vt:lpstr>
      <vt:lpstr>Arial Black</vt:lpstr>
      <vt:lpstr>Calibri</vt:lpstr>
      <vt:lpstr>Calibri Light</vt:lpstr>
      <vt:lpstr>Coolvetica Rg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Estrutura Organizacional</vt:lpstr>
      <vt:lpstr>Instituições Associadas</vt:lpstr>
      <vt:lpstr>Comissões Temáticas – CT´s</vt:lpstr>
      <vt:lpstr>Colégios e Fóruns</vt:lpstr>
      <vt:lpstr>Relação institucional</vt:lpstr>
      <vt:lpstr>Políticas Públicas com participação da Andifes</vt:lpstr>
      <vt:lpstr>Políticas Públicas propostas pela Andifes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Ex-presidentes da Andifes</vt:lpstr>
      <vt:lpstr>Ex-presidentes da Andifes</vt:lpstr>
      <vt:lpstr>Apresentação do PowerPoint</vt:lpstr>
      <vt:lpstr>Apresentação do PowerPoint</vt:lpstr>
      <vt:lpstr>Apresentação do PowerPoint</vt:lpstr>
      <vt:lpstr>Rede de Universidades Federais</vt:lpstr>
      <vt:lpstr>Expansão da Graduação</vt:lpstr>
      <vt:lpstr>Apresentação do PowerPoint</vt:lpstr>
      <vt:lpstr>Pós-Graduação - Matriculados</vt:lpstr>
      <vt:lpstr>Pós-Graduação - Concluintes</vt:lpstr>
      <vt:lpstr>Sistema</vt:lpstr>
      <vt:lpstr>Estrutura Organizacional</vt:lpstr>
      <vt:lpstr>Apresentação do PowerPoint</vt:lpstr>
      <vt:lpstr>Apresentação do PowerPoint</vt:lpstr>
      <vt:lpstr>Recursos Orçamentários</vt:lpstr>
      <vt:lpstr>Referências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Cintia Matos</dc:creator>
  <cp:lastModifiedBy>Douglas</cp:lastModifiedBy>
  <cp:revision>220</cp:revision>
  <cp:lastPrinted>2019-02-05T16:43:13Z</cp:lastPrinted>
  <dcterms:created xsi:type="dcterms:W3CDTF">2018-10-08T19:08:15Z</dcterms:created>
  <dcterms:modified xsi:type="dcterms:W3CDTF">2019-02-07T19:36:13Z</dcterms:modified>
</cp:coreProperties>
</file>