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application/octet-stream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media/image16.jpg" ContentType="image/jpeg"/>
  <Override PartName="/ppt/media/image18.jpg" ContentType="image/jpeg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media/image23.jpg" ContentType="image/jpeg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media/image27.jpg" ContentType="image/jpeg"/>
  <Override PartName="/ppt/media/image28.jpg" ContentType="image/jpeg"/>
  <Override PartName="/ppt/media/image30.jpg" ContentType="image/jpeg"/>
  <Override PartName="/ppt/notesSlides/notesSlide4.xml" ContentType="application/vnd.openxmlformats-officedocument.presentationml.notesSlide+xml"/>
  <Override PartName="/ppt/media/image33.jpg" ContentType="image/jpeg"/>
  <Override PartName="/ppt/media/image34.jpg" ContentType="image/jpeg"/>
  <Override PartName="/ppt/media/image35.jpg" ContentType="image/jpeg"/>
  <Override PartName="/ppt/media/image40.jpg" ContentType="image/jpeg"/>
  <Override PartName="/ppt/media/image41.jp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434" r:id="rId2"/>
    <p:sldId id="716" r:id="rId3"/>
    <p:sldId id="1857" r:id="rId4"/>
    <p:sldId id="262" r:id="rId5"/>
    <p:sldId id="1035" r:id="rId6"/>
    <p:sldId id="1278" r:id="rId7"/>
    <p:sldId id="1854" r:id="rId8"/>
    <p:sldId id="1853" r:id="rId9"/>
    <p:sldId id="1841" r:id="rId10"/>
    <p:sldId id="1822" r:id="rId11"/>
    <p:sldId id="1844" r:id="rId12"/>
    <p:sldId id="1312" r:id="rId13"/>
    <p:sldId id="1820" r:id="rId14"/>
    <p:sldId id="722" r:id="rId15"/>
    <p:sldId id="1824" r:id="rId16"/>
    <p:sldId id="807" r:id="rId17"/>
    <p:sldId id="1819" r:id="rId18"/>
    <p:sldId id="1839" r:id="rId19"/>
    <p:sldId id="721" r:id="rId20"/>
    <p:sldId id="1849" r:id="rId21"/>
    <p:sldId id="1832" r:id="rId22"/>
    <p:sldId id="1821" r:id="rId23"/>
    <p:sldId id="1828" r:id="rId24"/>
    <p:sldId id="1848" r:id="rId25"/>
    <p:sldId id="1845" r:id="rId26"/>
    <p:sldId id="1847" r:id="rId27"/>
    <p:sldId id="642" r:id="rId28"/>
    <p:sldId id="1850" r:id="rId29"/>
    <p:sldId id="1855" r:id="rId30"/>
    <p:sldId id="1838" r:id="rId31"/>
    <p:sldId id="1856" r:id="rId32"/>
    <p:sldId id="1842" r:id="rId33"/>
    <p:sldId id="1843" r:id="rId34"/>
    <p:sldId id="675" r:id="rId35"/>
    <p:sldId id="1831" r:id="rId36"/>
    <p:sldId id="729" r:id="rId37"/>
    <p:sldId id="730" r:id="rId38"/>
    <p:sldId id="756" r:id="rId39"/>
    <p:sldId id="1852" r:id="rId40"/>
    <p:sldId id="1851" r:id="rId41"/>
    <p:sldId id="1825" r:id="rId42"/>
    <p:sldId id="543" r:id="rId43"/>
    <p:sldId id="1282" r:id="rId44"/>
    <p:sldId id="1284" r:id="rId4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4434" autoAdjust="0"/>
  </p:normalViewPr>
  <p:slideViewPr>
    <p:cSldViewPr snapToGrid="0">
      <p:cViewPr varScale="1">
        <p:scale>
          <a:sx n="110" d="100"/>
          <a:sy n="110" d="100"/>
        </p:scale>
        <p:origin x="73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0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presProps" Target="presProps.xml" /><Relationship Id="rId50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viewProps" Target="viewProps.xml" /><Relationship Id="rId8" Type="http://schemas.openxmlformats.org/officeDocument/2006/relationships/slide" Target="slides/slide7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ldeu\Documents\sbpc\Orc&#807;amento%202009-2019%20+%20PLOA%202020%20-%20CT&amp;I.xlsx" TargetMode="External" /><Relationship Id="rId2" Type="http://schemas.microsoft.com/office/2011/relationships/chartColorStyle" Target="colors10.xml" /><Relationship Id="rId1" Type="http://schemas.microsoft.com/office/2011/relationships/chartStyle" Target="style10.xml" 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.xlsx" /><Relationship Id="rId2" Type="http://schemas.microsoft.com/office/2011/relationships/chartColorStyle" Target="colors11.xml" /><Relationship Id="rId1" Type="http://schemas.microsoft.com/office/2011/relationships/chartStyle" Target="style11.xml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ldeu\Documents\sbpc\Orc&#807;amento%202009-2019%20+%20PLOA%202020%20-%20CT&amp;I.xlsx" TargetMode="External" /><Relationship Id="rId2" Type="http://schemas.microsoft.com/office/2011/relationships/chartColorStyle" Target="colors2.xml" /><Relationship Id="rId1" Type="http://schemas.microsoft.com/office/2011/relationships/chartStyle" Target="style2.xml" 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 /><Relationship Id="rId2" Type="http://schemas.microsoft.com/office/2011/relationships/chartColorStyle" Target="colors3.xml" /><Relationship Id="rId1" Type="http://schemas.microsoft.com/office/2011/relationships/chartStyle" Target="style3.xml" 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 /><Relationship Id="rId2" Type="http://schemas.microsoft.com/office/2011/relationships/chartColorStyle" Target="colors4.xml" /><Relationship Id="rId1" Type="http://schemas.microsoft.com/office/2011/relationships/chartStyle" Target="style4.xml" 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.xlsx" /><Relationship Id="rId2" Type="http://schemas.microsoft.com/office/2011/relationships/chartColorStyle" Target="colors5.xml" /><Relationship Id="rId1" Type="http://schemas.microsoft.com/office/2011/relationships/chartStyle" Target="style5.xml" 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ldeu\Documents\sbpc\Orc&#807;amento%202009-2019%20+%20PLOA%202020%20-%20CT&amp;I.xlsx" TargetMode="External" /><Relationship Id="rId2" Type="http://schemas.microsoft.com/office/2011/relationships/chartColorStyle" Target="colors6.xml" /><Relationship Id="rId1" Type="http://schemas.microsoft.com/office/2011/relationships/chartStyle" Target="style6.xml" 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ldeu\Documents\sbpc\Orc&#807;amento%202009-2019%20+%20PLOA%202020%20-%20CT&amp;I.xlsx" TargetMode="External" /><Relationship Id="rId2" Type="http://schemas.microsoft.com/office/2011/relationships/chartColorStyle" Target="colors7.xml" /><Relationship Id="rId1" Type="http://schemas.microsoft.com/office/2011/relationships/chartStyle" Target="style7.xml" 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ldeu\Documents\sbpc\Orc&#807;amento%202009-2019%20+%20PLOA%202020%20-%20CT&amp;I.xlsx" TargetMode="External" /><Relationship Id="rId2" Type="http://schemas.microsoft.com/office/2011/relationships/chartColorStyle" Target="colors8.xml" /><Relationship Id="rId1" Type="http://schemas.microsoft.com/office/2011/relationships/chartStyle" Target="style8.xml" 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ldeu\Documents\sbpc\Orc&#807;amento%202009-2019%20+%20PLOA%202020%20-%20CT&amp;I.xlsx" TargetMode="External" /><Relationship Id="rId2" Type="http://schemas.microsoft.com/office/2011/relationships/chartColorStyle" Target="colors9.xml" /><Relationship Id="rId1" Type="http://schemas.microsoft.com/office/2011/relationships/chartStyle" Target="style9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2600" b="1">
                <a:solidFill>
                  <a:schemeClr val="tx1"/>
                </a:solidFill>
              </a:rPr>
              <a:t>Número de pesquisadores por milhão de habitantes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7.2838326530368674E-2"/>
          <c:y val="9.2703849518810152E-2"/>
          <c:w val="0.91386597707717254"/>
          <c:h val="0.79856124234470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Planilha1!$A$2:$A$10</c:f>
              <c:strCache>
                <c:ptCount val="9"/>
                <c:pt idx="0">
                  <c:v>Brasil</c:v>
                </c:pt>
                <c:pt idx="1">
                  <c:v>China</c:v>
                </c:pt>
                <c:pt idx="2">
                  <c:v>Argentina</c:v>
                </c:pt>
                <c:pt idx="3">
                  <c:v>Russia</c:v>
                </c:pt>
                <c:pt idx="4">
                  <c:v>União Europeia</c:v>
                </c:pt>
                <c:pt idx="5">
                  <c:v>EUA</c:v>
                </c:pt>
                <c:pt idx="6">
                  <c:v>Alemanha</c:v>
                </c:pt>
                <c:pt idx="7">
                  <c:v>Coreia</c:v>
                </c:pt>
                <c:pt idx="8">
                  <c:v>Israel</c:v>
                </c:pt>
              </c:strCache>
            </c:strRef>
          </c:cat>
          <c:val>
            <c:numRef>
              <c:f>Planilha1!$B$2:$B$10</c:f>
              <c:numCache>
                <c:formatCode>General</c:formatCode>
                <c:ptCount val="9"/>
                <c:pt idx="0">
                  <c:v>700</c:v>
                </c:pt>
                <c:pt idx="1">
                  <c:v>1100</c:v>
                </c:pt>
                <c:pt idx="2">
                  <c:v>1200</c:v>
                </c:pt>
                <c:pt idx="3">
                  <c:v>3100</c:v>
                </c:pt>
                <c:pt idx="4">
                  <c:v>3200</c:v>
                </c:pt>
                <c:pt idx="5">
                  <c:v>3900</c:v>
                </c:pt>
                <c:pt idx="6">
                  <c:v>4200</c:v>
                </c:pt>
                <c:pt idx="7">
                  <c:v>6900</c:v>
                </c:pt>
                <c:pt idx="8">
                  <c:v>8300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39-4091-A45B-747056AD5FB1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Planilha1!$A$2:$A$10</c:f>
              <c:strCache>
                <c:ptCount val="9"/>
                <c:pt idx="0">
                  <c:v>Brasil</c:v>
                </c:pt>
                <c:pt idx="1">
                  <c:v>China</c:v>
                </c:pt>
                <c:pt idx="2">
                  <c:v>Argentina</c:v>
                </c:pt>
                <c:pt idx="3">
                  <c:v>Russia</c:v>
                </c:pt>
                <c:pt idx="4">
                  <c:v>União Europeia</c:v>
                </c:pt>
                <c:pt idx="5">
                  <c:v>EUA</c:v>
                </c:pt>
                <c:pt idx="6">
                  <c:v>Alemanha</c:v>
                </c:pt>
                <c:pt idx="7">
                  <c:v>Coreia</c:v>
                </c:pt>
                <c:pt idx="8">
                  <c:v>Israel</c:v>
                </c:pt>
              </c:strCache>
            </c:strRef>
          </c:cat>
          <c:val>
            <c:numRef>
              <c:f>Planilha1!$C$2:$C$10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6339-4091-A45B-747056AD5FB1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Coluna2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Planilha1!$A$2:$A$10</c:f>
              <c:strCache>
                <c:ptCount val="9"/>
                <c:pt idx="0">
                  <c:v>Brasil</c:v>
                </c:pt>
                <c:pt idx="1">
                  <c:v>China</c:v>
                </c:pt>
                <c:pt idx="2">
                  <c:v>Argentina</c:v>
                </c:pt>
                <c:pt idx="3">
                  <c:v>Russia</c:v>
                </c:pt>
                <c:pt idx="4">
                  <c:v>União Europeia</c:v>
                </c:pt>
                <c:pt idx="5">
                  <c:v>EUA</c:v>
                </c:pt>
                <c:pt idx="6">
                  <c:v>Alemanha</c:v>
                </c:pt>
                <c:pt idx="7">
                  <c:v>Coreia</c:v>
                </c:pt>
                <c:pt idx="8">
                  <c:v>Israel</c:v>
                </c:pt>
              </c:strCache>
            </c:strRef>
          </c:cat>
          <c:val>
            <c:numRef>
              <c:f>Planilha1!$D$2:$D$10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6339-4091-A45B-747056AD5F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716712"/>
        <c:axId val="95716320"/>
      </c:barChart>
      <c:catAx>
        <c:axId val="95716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716320"/>
        <c:crosses val="autoZero"/>
        <c:auto val="1"/>
        <c:lblAlgn val="ctr"/>
        <c:lblOffset val="100"/>
        <c:noMultiLvlLbl val="0"/>
      </c:catAx>
      <c:valAx>
        <c:axId val="95716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716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200" b="1"/>
              <a:t>CAPES 2009-2020</a:t>
            </a:r>
          </a:p>
          <a:p>
            <a:pPr>
              <a:defRPr sz="2200" b="1"/>
            </a:pPr>
            <a:r>
              <a:rPr lang="pt-BR" sz="2200" b="1"/>
              <a:t>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Total</c:v>
          </c:tx>
          <c:spPr>
            <a:ln w="28575" cap="rnd">
              <a:solidFill>
                <a:srgbClr val="00A1A4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(CAPES!$A$9,CAPES!$A$16,CAPES!$A$23,CAPES!$A$30,CAPES!$A$37,CAPES!$A$44,CAPES!$A$51,CAPES!$A$58,CAPES!$A$65,CAPES!$A$72,CAPES!$A$79,CAPES!$A$86)</c:f>
              <c:strCach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PLOA 2020</c:v>
                </c:pt>
              </c:strCache>
            </c:strRef>
          </c:cat>
          <c:val>
            <c:numRef>
              <c:f>(CAPES!$D$14,CAPES!$D$21,CAPES!$D$28,CAPES!$D$35,CAPES!$D$42,CAPES!$D$49,CAPES!$D$56,CAPES!$D$63,CAPES!$D$70,CAPES!$D$77,CAPES!$D$84,CAPES!$D$91)</c:f>
              <c:numCache>
                <c:formatCode>#,##0</c:formatCode>
                <c:ptCount val="12"/>
                <c:pt idx="0">
                  <c:v>1927926074</c:v>
                </c:pt>
                <c:pt idx="1">
                  <c:v>2591938210</c:v>
                </c:pt>
                <c:pt idx="2">
                  <c:v>3035846180</c:v>
                </c:pt>
                <c:pt idx="3">
                  <c:v>3891578015</c:v>
                </c:pt>
                <c:pt idx="4">
                  <c:v>5301022389</c:v>
                </c:pt>
                <c:pt idx="5">
                  <c:v>6073808814</c:v>
                </c:pt>
                <c:pt idx="6">
                  <c:v>7433665299</c:v>
                </c:pt>
                <c:pt idx="7">
                  <c:v>5904999740</c:v>
                </c:pt>
                <c:pt idx="8">
                  <c:v>4959308757</c:v>
                </c:pt>
                <c:pt idx="9">
                  <c:v>3844645259</c:v>
                </c:pt>
                <c:pt idx="10">
                  <c:v>4251796152</c:v>
                </c:pt>
                <c:pt idx="11">
                  <c:v>2201768382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C58-4268-B25D-C65055F03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7261320"/>
        <c:axId val="137262104"/>
      </c:lineChart>
      <c:catAx>
        <c:axId val="137261320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7262104"/>
        <c:crosses val="autoZero"/>
        <c:auto val="1"/>
        <c:lblAlgn val="ctr"/>
        <c:lblOffset val="100"/>
        <c:noMultiLvlLbl val="0"/>
      </c:catAx>
      <c:valAx>
        <c:axId val="137262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7261320"/>
        <c:crosses val="autoZero"/>
        <c:crossBetween val="between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pt-BR" b="1"/>
                    <a:t>Milhões R$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400" b="1" dirty="0"/>
              <a:t>Recursos</a:t>
            </a:r>
            <a:r>
              <a:rPr lang="pt-BR" sz="2400" b="1" baseline="0" dirty="0"/>
              <a:t> para P&amp;D (x 10 bi $) </a:t>
            </a:r>
            <a:endParaRPr lang="pt-BR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Brasil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Planilha1!$A$2:$A$7</c:f>
              <c:numCache>
                <c:formatCode>General</c:formatCode>
                <c:ptCount val="6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  <c:pt idx="5">
                  <c:v>2017</c:v>
                </c:pt>
              </c:numCache>
            </c:numRef>
          </c:cat>
          <c:val>
            <c:numRef>
              <c:f>Planilha1!$B$2:$B$7</c:f>
              <c:numCache>
                <c:formatCode>General</c:formatCode>
                <c:ptCount val="6"/>
                <c:pt idx="0">
                  <c:v>0.62</c:v>
                </c:pt>
                <c:pt idx="1">
                  <c:v>0.65</c:v>
                </c:pt>
                <c:pt idx="2">
                  <c:v>0.9</c:v>
                </c:pt>
                <c:pt idx="3">
                  <c:v>2.5499999999999998</c:v>
                </c:pt>
                <c:pt idx="4">
                  <c:v>2.4</c:v>
                </c:pt>
                <c:pt idx="5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1E-4CCB-B8B6-142F47A40BF5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Coreia do Sul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Planilha1!$A$2:$A$7</c:f>
              <c:numCache>
                <c:formatCode>General</c:formatCode>
                <c:ptCount val="6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  <c:pt idx="5">
                  <c:v>2017</c:v>
                </c:pt>
              </c:numCache>
            </c:numRef>
          </c:cat>
          <c:val>
            <c:numRef>
              <c:f>Planilha1!$C$2:$C$7</c:f>
              <c:numCache>
                <c:formatCode>General</c:formatCode>
                <c:ptCount val="6"/>
                <c:pt idx="0">
                  <c:v>1.2</c:v>
                </c:pt>
                <c:pt idx="1">
                  <c:v>1.45</c:v>
                </c:pt>
                <c:pt idx="2">
                  <c:v>2.34</c:v>
                </c:pt>
                <c:pt idx="3">
                  <c:v>3.7</c:v>
                </c:pt>
                <c:pt idx="4">
                  <c:v>5.8</c:v>
                </c:pt>
                <c:pt idx="5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1E-4CCB-B8B6-142F47A40BF5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Planilha1!$A$2:$A$7</c:f>
              <c:numCache>
                <c:formatCode>General</c:formatCode>
                <c:ptCount val="6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  <c:pt idx="5">
                  <c:v>2017</c:v>
                </c:pt>
              </c:numCache>
            </c:numRef>
          </c:cat>
          <c:val>
            <c:numRef>
              <c:f>Planilha1!$D$2:$D$7</c:f>
              <c:numCache>
                <c:formatCode>General</c:formatCode>
                <c:ptCount val="6"/>
                <c:pt idx="0">
                  <c:v>0.5</c:v>
                </c:pt>
                <c:pt idx="1">
                  <c:v>1.1000000000000001</c:v>
                </c:pt>
                <c:pt idx="2">
                  <c:v>3</c:v>
                </c:pt>
                <c:pt idx="3">
                  <c:v>10.4</c:v>
                </c:pt>
                <c:pt idx="4">
                  <c:v>22</c:v>
                </c:pt>
                <c:pt idx="5">
                  <c:v>26.8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1E-4CCB-B8B6-142F47A40B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257008"/>
        <c:axId val="137263672"/>
      </c:barChart>
      <c:catAx>
        <c:axId val="13725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7263672"/>
        <c:crosses val="autoZero"/>
        <c:auto val="1"/>
        <c:lblAlgn val="ctr"/>
        <c:lblOffset val="100"/>
        <c:noMultiLvlLbl val="0"/>
      </c:catAx>
      <c:valAx>
        <c:axId val="137263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7257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400" b="1" dirty="0"/>
              <a:t>MCTIC 2009-2020</a:t>
            </a:r>
          </a:p>
          <a:p>
            <a:pPr>
              <a:defRPr sz="2400"/>
            </a:pPr>
            <a:r>
              <a:rPr lang="pt-BR" sz="2400" b="1" dirty="0"/>
              <a:t>Investimentos - LOA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3"/>
          <c:order val="0"/>
          <c:tx>
            <c:v>Outras Despesas Correntes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(MCTIC!$A$9,MCTIC!$A$18,MCTIC!$A$27,MCTIC!$A$36,MCTIC!$A$45,MCTIC!$A$54,MCTIC!$A$63,MCTIC!$A$72,MCTIC!$A$81,MCTIC!$A$90,MCTIC!$A$99,MCTIC!$A$108)</c:f>
              <c:strCach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PLOA 2020</c:v>
                </c:pt>
              </c:strCache>
            </c:strRef>
          </c:cat>
          <c:val>
            <c:numRef>
              <c:f>(MCTIC!$D$11,MCTIC!$D$20,MCTIC!$D$29,MCTIC!$D$38,MCTIC!$D$47,MCTIC!$D$56,MCTIC!$D$65,MCTIC!$D$74,MCTIC!$D$83,MCTIC!$D$92,MCTIC!$D$101,MCTIC!$D$110)</c:f>
              <c:numCache>
                <c:formatCode>#,##0</c:formatCode>
                <c:ptCount val="12"/>
                <c:pt idx="0">
                  <c:v>3182689023</c:v>
                </c:pt>
                <c:pt idx="1">
                  <c:v>4364521074</c:v>
                </c:pt>
                <c:pt idx="2">
                  <c:v>3901619976</c:v>
                </c:pt>
                <c:pt idx="3">
                  <c:v>5086402894</c:v>
                </c:pt>
                <c:pt idx="4">
                  <c:v>6211223257</c:v>
                </c:pt>
                <c:pt idx="5">
                  <c:v>6327336393</c:v>
                </c:pt>
                <c:pt idx="6">
                  <c:v>6545591583</c:v>
                </c:pt>
                <c:pt idx="7">
                  <c:v>4116066797</c:v>
                </c:pt>
                <c:pt idx="8">
                  <c:v>4507492830</c:v>
                </c:pt>
                <c:pt idx="9">
                  <c:v>3906989479</c:v>
                </c:pt>
                <c:pt idx="10">
                  <c:v>3294233903</c:v>
                </c:pt>
                <c:pt idx="11">
                  <c:v>3200170576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44-4065-8DFF-DF057941F28E}"/>
            </c:ext>
          </c:extLst>
        </c:ser>
        <c:ser>
          <c:idx val="4"/>
          <c:order val="1"/>
          <c:tx>
            <c:v>Investimentos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(MCTIC!$A$9,MCTIC!$A$18,MCTIC!$A$27,MCTIC!$A$36,MCTIC!$A$45,MCTIC!$A$54,MCTIC!$A$63,MCTIC!$A$72,MCTIC!$A$81,MCTIC!$A$90,MCTIC!$A$99,MCTIC!$A$108)</c:f>
              <c:strCach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PLOA 2020</c:v>
                </c:pt>
              </c:strCache>
            </c:strRef>
          </c:cat>
          <c:val>
            <c:numRef>
              <c:f>(MCTIC!$D$12,MCTIC!$D$21,MCTIC!$D$30,MCTIC!$D$39,MCTIC!$D$48,MCTIC!$D$57,MCTIC!$D$66,MCTIC!$D$75,MCTIC!$D$84,MCTIC!$D$93,MCTIC!$D$102,MCTIC!$D$111)</c:f>
              <c:numCache>
                <c:formatCode>#,##0</c:formatCode>
                <c:ptCount val="12"/>
                <c:pt idx="0">
                  <c:v>1235347517</c:v>
                </c:pt>
                <c:pt idx="1">
                  <c:v>1682883483</c:v>
                </c:pt>
                <c:pt idx="2">
                  <c:v>1205872728</c:v>
                </c:pt>
                <c:pt idx="3">
                  <c:v>2320596529</c:v>
                </c:pt>
                <c:pt idx="4">
                  <c:v>1649042334</c:v>
                </c:pt>
                <c:pt idx="5">
                  <c:v>1321750072</c:v>
                </c:pt>
                <c:pt idx="6">
                  <c:v>969523151</c:v>
                </c:pt>
                <c:pt idx="7">
                  <c:v>676962735</c:v>
                </c:pt>
                <c:pt idx="8">
                  <c:v>850473116</c:v>
                </c:pt>
                <c:pt idx="9">
                  <c:v>573706447</c:v>
                </c:pt>
                <c:pt idx="10">
                  <c:v>555988921</c:v>
                </c:pt>
                <c:pt idx="11">
                  <c:v>343639869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44-4065-8DFF-DF057941F28E}"/>
            </c:ext>
          </c:extLst>
        </c:ser>
        <c:ser>
          <c:idx val="5"/>
          <c:order val="2"/>
          <c:tx>
            <c:v>Inversões Financeiras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(MCTIC!$A$9,MCTIC!$A$18,MCTIC!$A$27,MCTIC!$A$36,MCTIC!$A$45,MCTIC!$A$54,MCTIC!$A$63,MCTIC!$A$72,MCTIC!$A$81,MCTIC!$A$90,MCTIC!$A$99,MCTIC!$A$108)</c:f>
              <c:strCach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PLOA 2020</c:v>
                </c:pt>
              </c:strCache>
            </c:strRef>
          </c:cat>
          <c:val>
            <c:numRef>
              <c:f>(MCTIC!$D$13,MCTIC!$D$22,MCTIC!$D$31,MCTIC!$D$40,MCTIC!$D$49,MCTIC!$D$58,MCTIC!$D$67,MCTIC!$D$76,MCTIC!$D$85,MCTIC!$D$94,MCTIC!$D$103,MCTIC!$D$112)</c:f>
              <c:numCache>
                <c:formatCode>#,##0</c:formatCode>
                <c:ptCount val="12"/>
                <c:pt idx="0">
                  <c:v>163770302</c:v>
                </c:pt>
                <c:pt idx="1">
                  <c:v>130010800</c:v>
                </c:pt>
                <c:pt idx="2">
                  <c:v>158056176</c:v>
                </c:pt>
                <c:pt idx="3">
                  <c:v>261274244</c:v>
                </c:pt>
                <c:pt idx="4">
                  <c:v>294705683</c:v>
                </c:pt>
                <c:pt idx="5">
                  <c:v>112550000</c:v>
                </c:pt>
                <c:pt idx="6">
                  <c:v>54927925</c:v>
                </c:pt>
                <c:pt idx="7">
                  <c:v>0</c:v>
                </c:pt>
                <c:pt idx="8">
                  <c:v>201478762</c:v>
                </c:pt>
                <c:pt idx="9">
                  <c:v>674000000</c:v>
                </c:pt>
                <c:pt idx="10">
                  <c:v>1350857085</c:v>
                </c:pt>
                <c:pt idx="11">
                  <c:v>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44-4065-8DFF-DF057941F2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717104"/>
        <c:axId val="95718280"/>
      </c:barChart>
      <c:lineChart>
        <c:grouping val="standard"/>
        <c:varyColors val="0"/>
        <c:ser>
          <c:idx val="6"/>
          <c:order val="3"/>
          <c:tx>
            <c:v>Reserva de Contingência</c:v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(MCTIC!$A$9,MCTIC!$A$18,MCTIC!$A$27,MCTIC!$A$36,MCTIC!$A$45,MCTIC!$A$54,MCTIC!$A$63,MCTIC!$A$72,MCTIC!$A$81,MCTIC!$A$90,MCTIC!$A$99,MCTIC!$A$108)</c:f>
              <c:strCach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PLOA 2020</c:v>
                </c:pt>
              </c:strCache>
            </c:strRef>
          </c:cat>
          <c:val>
            <c:numRef>
              <c:f>(MCTIC!$D$15,MCTIC!$D$24,MCTIC!$D$33,MCTIC!$D$42,MCTIC!$D$51,MCTIC!$D$60,MCTIC!$D$69,MCTIC!$D$78,MCTIC!$D$87,MCTIC!$D$96,MCTIC!$D$105,MCTIC!$D$114)</c:f>
              <c:numCache>
                <c:formatCode>#,##0</c:formatCode>
                <c:ptCount val="12"/>
                <c:pt idx="0">
                  <c:v>453944517</c:v>
                </c:pt>
                <c:pt idx="1">
                  <c:v>0</c:v>
                </c:pt>
                <c:pt idx="2">
                  <c:v>315837405</c:v>
                </c:pt>
                <c:pt idx="3">
                  <c:v>0</c:v>
                </c:pt>
                <c:pt idx="4">
                  <c:v>214720242</c:v>
                </c:pt>
                <c:pt idx="5">
                  <c:v>119983518</c:v>
                </c:pt>
                <c:pt idx="6">
                  <c:v>0</c:v>
                </c:pt>
                <c:pt idx="7">
                  <c:v>1762502822</c:v>
                </c:pt>
                <c:pt idx="8">
                  <c:v>5098845671</c:v>
                </c:pt>
                <c:pt idx="9">
                  <c:v>2803585459</c:v>
                </c:pt>
                <c:pt idx="10">
                  <c:v>4767810278</c:v>
                </c:pt>
                <c:pt idx="11">
                  <c:v>5186440967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044-4065-8DFF-DF057941F28E}"/>
            </c:ext>
          </c:extLst>
        </c:ser>
        <c:ser>
          <c:idx val="0"/>
          <c:order val="4"/>
          <c:tx>
            <c:v>Total Investimentos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(MCTIC!$D$17,MCTIC!$D$26,MCTIC!$D$35,MCTIC!$D$44,MCTIC!$D$53,MCTIC!$D$62,MCTIC!$D$71,MCTIC!$D$80,MCTIC!$D$89,MCTIC!$D$98,MCTIC!$D$107,MCTIC!$D$116)</c:f>
              <c:numCache>
                <c:formatCode>#,##0</c:formatCode>
                <c:ptCount val="12"/>
                <c:pt idx="0">
                  <c:v>4581806842</c:v>
                </c:pt>
                <c:pt idx="1">
                  <c:v>6177415357</c:v>
                </c:pt>
                <c:pt idx="2">
                  <c:v>5265548880</c:v>
                </c:pt>
                <c:pt idx="3">
                  <c:v>7668273667</c:v>
                </c:pt>
                <c:pt idx="4">
                  <c:v>8154971274</c:v>
                </c:pt>
                <c:pt idx="5">
                  <c:v>7761636465</c:v>
                </c:pt>
                <c:pt idx="6">
                  <c:v>7570042659</c:v>
                </c:pt>
                <c:pt idx="7">
                  <c:v>4793029532</c:v>
                </c:pt>
                <c:pt idx="8">
                  <c:v>5559444708</c:v>
                </c:pt>
                <c:pt idx="9">
                  <c:v>5154695926</c:v>
                </c:pt>
                <c:pt idx="10">
                  <c:v>5201079909</c:v>
                </c:pt>
                <c:pt idx="11">
                  <c:v>3543860445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044-4065-8DFF-DF057941F2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717104"/>
        <c:axId val="95718280"/>
      </c:lineChart>
      <c:catAx>
        <c:axId val="95717104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718280"/>
        <c:crosses val="autoZero"/>
        <c:auto val="1"/>
        <c:lblAlgn val="ctr"/>
        <c:lblOffset val="100"/>
        <c:noMultiLvlLbl val="0"/>
      </c:catAx>
      <c:valAx>
        <c:axId val="95718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717104"/>
        <c:crosses val="autoZero"/>
        <c:crossBetween val="between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pt-BR" b="1"/>
                    <a:t>Milhões R$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400" b="1" dirty="0"/>
              <a:t>Investimento</a:t>
            </a:r>
            <a:r>
              <a:rPr lang="pt-BR" sz="2400" b="1" baseline="0" dirty="0"/>
              <a:t> (capital e custeio) - MCTIC</a:t>
            </a:r>
            <a:endParaRPr lang="pt-BR" sz="2400" b="1" dirty="0"/>
          </a:p>
        </c:rich>
      </c:tx>
      <c:layout>
        <c:manualLayout>
          <c:xMode val="edge"/>
          <c:yMode val="edge"/>
          <c:x val="0.16119622304253101"/>
          <c:y val="2.037037037037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8.5778400833741206E-2"/>
          <c:y val="0.13714829396325501"/>
          <c:w val="0.87192361888768"/>
          <c:h val="0.73395946340040796"/>
        </c:manualLayout>
      </c:layout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Plan1!$A$2:$A$15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Plan1!$B$2:$B$15</c:f>
              <c:numCache>
                <c:formatCode>General</c:formatCode>
                <c:ptCount val="14"/>
                <c:pt idx="0">
                  <c:v>6</c:v>
                </c:pt>
                <c:pt idx="1">
                  <c:v>5.6</c:v>
                </c:pt>
                <c:pt idx="2">
                  <c:v>6.2</c:v>
                </c:pt>
                <c:pt idx="3">
                  <c:v>6.4</c:v>
                </c:pt>
                <c:pt idx="4">
                  <c:v>6.7</c:v>
                </c:pt>
                <c:pt idx="5">
                  <c:v>8.6</c:v>
                </c:pt>
                <c:pt idx="6">
                  <c:v>6.8</c:v>
                </c:pt>
                <c:pt idx="7">
                  <c:v>7</c:v>
                </c:pt>
                <c:pt idx="8">
                  <c:v>8.4</c:v>
                </c:pt>
                <c:pt idx="9">
                  <c:v>7.3</c:v>
                </c:pt>
                <c:pt idx="10">
                  <c:v>6</c:v>
                </c:pt>
                <c:pt idx="11">
                  <c:v>4.3</c:v>
                </c:pt>
                <c:pt idx="12">
                  <c:v>4.4000000000000004</c:v>
                </c:pt>
                <c:pt idx="13">
                  <c:v>4.0999999999999996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92-427C-A501-7272294C9825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Plan1!$A$2:$A$15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Plan1!$C$2:$C$15</c:f>
              <c:numCache>
                <c:formatCode>General</c:formatCode>
                <c:ptCount val="1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92-427C-A501-7272294C9825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Colunas2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Plan1!$A$2:$A$15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Plan1!$D$2:$D$15</c:f>
              <c:numCache>
                <c:formatCode>General</c:formatCode>
                <c:ptCount val="1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892-427C-A501-7272294C98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717888"/>
        <c:axId val="136877176"/>
      </c:lineChart>
      <c:catAx>
        <c:axId val="957178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2000" b="1" dirty="0"/>
                  <a:t>Ano</a:t>
                </a:r>
              </a:p>
            </c:rich>
          </c:tx>
          <c:layout>
            <c:manualLayout>
              <c:xMode val="edge"/>
              <c:yMode val="edge"/>
              <c:x val="0.50758251960075995"/>
              <c:y val="0.949231408573927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6877176"/>
        <c:crosses val="autoZero"/>
        <c:auto val="1"/>
        <c:lblAlgn val="ctr"/>
        <c:lblOffset val="100"/>
        <c:noMultiLvlLbl val="0"/>
      </c:catAx>
      <c:valAx>
        <c:axId val="136877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2000" b="1" dirty="0"/>
                  <a:t>Bilhões de Reais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717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Olimpíadas</a:t>
            </a:r>
            <a:r>
              <a:rPr lang="pt-BR" baseline="0" dirty="0"/>
              <a:t> Científicas</a:t>
            </a:r>
            <a:r>
              <a:rPr lang="pt-BR" dirty="0"/>
              <a:t> – Edital via CNPq</a:t>
            </a:r>
          </a:p>
        </c:rich>
      </c:tx>
      <c:layout>
        <c:manualLayout>
          <c:xMode val="edge"/>
          <c:yMode val="edge"/>
          <c:x val="0.15220755841229569"/>
          <c:y val="3.17429732600101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666994416906289"/>
          <c:y val="0.27897256380064961"/>
          <c:w val="0.87584155587233259"/>
          <c:h val="0.547517663135478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Recursos em milhões de reais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Planilha1!$A$2:$A$17</c:f>
              <c:numCache>
                <c:formatCode>General</c:formatCod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</c:numCache>
            </c:numRef>
          </c:cat>
          <c:val>
            <c:numRef>
              <c:f>Planilha1!$B$2:$B$17</c:f>
              <c:numCache>
                <c:formatCode>General</c:formatCode>
                <c:ptCount val="16"/>
                <c:pt idx="0">
                  <c:v>0.9</c:v>
                </c:pt>
                <c:pt idx="1">
                  <c:v>0.8</c:v>
                </c:pt>
                <c:pt idx="2">
                  <c:v>1</c:v>
                </c:pt>
                <c:pt idx="3">
                  <c:v>1</c:v>
                </c:pt>
                <c:pt idx="4">
                  <c:v>1.5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3.25</c:v>
                </c:pt>
                <c:pt idx="9">
                  <c:v>3.9</c:v>
                </c:pt>
                <c:pt idx="10">
                  <c:v>3</c:v>
                </c:pt>
                <c:pt idx="11">
                  <c:v>2.5</c:v>
                </c:pt>
                <c:pt idx="12">
                  <c:v>2.5</c:v>
                </c:pt>
                <c:pt idx="13">
                  <c:v>3.5</c:v>
                </c:pt>
                <c:pt idx="14">
                  <c:v>3</c:v>
                </c:pt>
                <c:pt idx="1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6-4B05-8647-C955C922A2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874432"/>
        <c:axId val="136880704"/>
      </c:barChart>
      <c:catAx>
        <c:axId val="13687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6880704"/>
        <c:crosses val="autoZero"/>
        <c:auto val="1"/>
        <c:lblAlgn val="ctr"/>
        <c:lblOffset val="100"/>
        <c:noMultiLvlLbl val="0"/>
      </c:catAx>
      <c:valAx>
        <c:axId val="136880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687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72650035487006"/>
          <c:y val="0.1291469798618359"/>
          <c:w val="0.61068085842701558"/>
          <c:h val="7.73793031583487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 dirty="0"/>
              <a:t>Feiras de Ciências – Edital via CNPq</a:t>
            </a:r>
          </a:p>
        </c:rich>
      </c:tx>
      <c:layout>
        <c:manualLayout>
          <c:xMode val="edge"/>
          <c:yMode val="edge"/>
          <c:x val="0.12915556156901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666994416906289"/>
          <c:y val="0.27897256380064961"/>
          <c:w val="0.87584155587233259"/>
          <c:h val="0.547517663135478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Recursos em milhões de reais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Planilha1!$A$2:$A$11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Planilha1!$B$2:$B$11</c:f>
              <c:numCache>
                <c:formatCode>General</c:formatCode>
                <c:ptCount val="10"/>
                <c:pt idx="0">
                  <c:v>10.199999999999999</c:v>
                </c:pt>
                <c:pt idx="1">
                  <c:v>7</c:v>
                </c:pt>
                <c:pt idx="2">
                  <c:v>9</c:v>
                </c:pt>
                <c:pt idx="3">
                  <c:v>9</c:v>
                </c:pt>
                <c:pt idx="4">
                  <c:v>4.0999999999999996</c:v>
                </c:pt>
                <c:pt idx="5">
                  <c:v>3.7</c:v>
                </c:pt>
                <c:pt idx="6">
                  <c:v>2.5</c:v>
                </c:pt>
                <c:pt idx="7">
                  <c:v>3.25</c:v>
                </c:pt>
                <c:pt idx="8">
                  <c:v>3.5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AB-4008-B27A-9F8F8930D8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877960"/>
        <c:axId val="136878352"/>
      </c:barChart>
      <c:catAx>
        <c:axId val="136877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6878352"/>
        <c:crosses val="autoZero"/>
        <c:auto val="1"/>
        <c:lblAlgn val="ctr"/>
        <c:lblOffset val="100"/>
        <c:noMultiLvlLbl val="0"/>
      </c:catAx>
      <c:valAx>
        <c:axId val="13687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6877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654806330956999E-2"/>
          <c:y val="0.12433394214853254"/>
          <c:w val="0.82669038733808597"/>
          <c:h val="9.26446032812189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400" b="1" dirty="0"/>
              <a:t>CNPq 2009-2020</a:t>
            </a:r>
          </a:p>
          <a:p>
            <a:pPr>
              <a:defRPr sz="2400"/>
            </a:pPr>
            <a:r>
              <a:rPr lang="pt-BR" sz="2400" b="1" dirty="0"/>
              <a:t>Total - LOA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Total CNPq</c:v>
          </c:tx>
          <c:spPr>
            <a:ln w="28575" cap="rnd">
              <a:solidFill>
                <a:srgbClr val="00A1A4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(CNPq!$A$9,CNPq!$A$15,CNPq!$A$21,CNPq!$A$27,CNPq!$A$33,CNPq!$A$39,CNPq!$A$45,CNPq!$A$51,CNPq!$A$57,CNPq!$A$63,CNPq!$A$69,CNPq!$A$75)</c:f>
              <c:strCach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PLOA 2020</c:v>
                </c:pt>
              </c:strCache>
            </c:strRef>
          </c:cat>
          <c:val>
            <c:numRef>
              <c:f>(CNPq!$D$13,CNPq!$D$19,CNPq!$D$25,CNPq!$D$31,CNPq!$D$37,CNPq!$D$43,CNPq!$D$49,CNPq!$D$55,CNPq!$D$61,CNPq!$D$67,CNPq!$D$73,CNPq!$D$79)</c:f>
              <c:numCache>
                <c:formatCode>#,##0</c:formatCode>
                <c:ptCount val="12"/>
                <c:pt idx="0">
                  <c:v>1074059014</c:v>
                </c:pt>
                <c:pt idx="1">
                  <c:v>1175869862</c:v>
                </c:pt>
                <c:pt idx="2">
                  <c:v>1249773193</c:v>
                </c:pt>
                <c:pt idx="3">
                  <c:v>1619771314</c:v>
                </c:pt>
                <c:pt idx="4">
                  <c:v>2091543528</c:v>
                </c:pt>
                <c:pt idx="5">
                  <c:v>2094559402</c:v>
                </c:pt>
                <c:pt idx="6">
                  <c:v>2021326406</c:v>
                </c:pt>
                <c:pt idx="7">
                  <c:v>1628186867</c:v>
                </c:pt>
                <c:pt idx="8">
                  <c:v>1586521479</c:v>
                </c:pt>
                <c:pt idx="9">
                  <c:v>1324999209</c:v>
                </c:pt>
                <c:pt idx="10">
                  <c:v>1229010607</c:v>
                </c:pt>
                <c:pt idx="11">
                  <c:v>1279315074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DDC-464A-B6D3-05698C2DF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6874824"/>
        <c:axId val="136879136"/>
      </c:lineChart>
      <c:catAx>
        <c:axId val="136874824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6879136"/>
        <c:crosses val="autoZero"/>
        <c:auto val="1"/>
        <c:lblAlgn val="ctr"/>
        <c:lblOffset val="100"/>
        <c:noMultiLvlLbl val="0"/>
      </c:catAx>
      <c:valAx>
        <c:axId val="136879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6874824"/>
        <c:crosses val="autoZero"/>
        <c:crossBetween val="between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pt-BR" b="1"/>
                    <a:t>Milhões R$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600" b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FNDCT 2009-2020</a:t>
            </a:r>
          </a:p>
          <a:p>
            <a:pPr>
              <a:defRPr sz="2600"/>
            </a:pPr>
            <a:r>
              <a:rPr lang="pt-BR" sz="2600" b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Total FNDCT</c:v>
          </c:tx>
          <c:spPr>
            <a:ln w="28575" cap="rnd">
              <a:solidFill>
                <a:srgbClr val="00A1A4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(FNDCT!$A$9,FNDCT!$A$15,FNDCT!$A$21,FNDCT!$A$27,FNDCT!$A$33,FNDCT!$A$39,FNDCT!$A$45,FNDCT!$A$51,FNDCT!$A$57,FNDCT!$A$63,FNDCT!$A$69,FNDCT!$A$75)</c:f>
              <c:strCach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PLOA 2020</c:v>
                </c:pt>
              </c:strCache>
            </c:strRef>
          </c:cat>
          <c:val>
            <c:numRef>
              <c:f>(FNDCT!$D$13,FNDCT!$D$19,FNDCT!$D$25,FNDCT!$D$31,FNDCT!$D$37,FNDCT!$D$43,FNDCT!$D$49,FNDCT!$D$55,FNDCT!$D$61,FNDCT!$D$67,FNDCT!$D$73,FNDCT!$D$79)</c:f>
              <c:numCache>
                <c:formatCode>#,##0</c:formatCode>
                <c:ptCount val="12"/>
                <c:pt idx="0">
                  <c:v>2313998161</c:v>
                </c:pt>
                <c:pt idx="1">
                  <c:v>2743672452</c:v>
                </c:pt>
                <c:pt idx="2">
                  <c:v>2489453317</c:v>
                </c:pt>
                <c:pt idx="3">
                  <c:v>3182256033</c:v>
                </c:pt>
                <c:pt idx="4">
                  <c:v>3758912948</c:v>
                </c:pt>
                <c:pt idx="5">
                  <c:v>3648581181</c:v>
                </c:pt>
                <c:pt idx="6">
                  <c:v>3010212229</c:v>
                </c:pt>
                <c:pt idx="7">
                  <c:v>2663845588</c:v>
                </c:pt>
                <c:pt idx="8">
                  <c:v>2633759536</c:v>
                </c:pt>
                <c:pt idx="9">
                  <c:v>3250503056</c:v>
                </c:pt>
                <c:pt idx="10">
                  <c:v>4238112323</c:v>
                </c:pt>
                <c:pt idx="11">
                  <c:v>4794406132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06-4F95-A97A-E81E52A7F4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6876392"/>
        <c:axId val="136875608"/>
      </c:lineChart>
      <c:catAx>
        <c:axId val="136876392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6875608"/>
        <c:crosses val="autoZero"/>
        <c:auto val="1"/>
        <c:lblAlgn val="ctr"/>
        <c:lblOffset val="100"/>
        <c:noMultiLvlLbl val="0"/>
      </c:catAx>
      <c:valAx>
        <c:axId val="136875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6876392"/>
        <c:crosses val="autoZero"/>
        <c:crossBetween val="between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pt-BR" b="1"/>
                    <a:t>Milhões</a:t>
                  </a:r>
                  <a:r>
                    <a:rPr lang="pt-BR" b="1" baseline="0"/>
                    <a:t> R$</a:t>
                  </a:r>
                  <a:endParaRPr lang="pt-BR" b="1"/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1"/>
              <a:t>FNDCT</a:t>
            </a:r>
            <a:r>
              <a:rPr lang="pt-BR" sz="1800" b="1" baseline="0"/>
              <a:t> 2009-2020</a:t>
            </a:r>
          </a:p>
          <a:p>
            <a:pPr>
              <a:defRPr b="1"/>
            </a:pPr>
            <a:r>
              <a:rPr lang="pt-BR" sz="1800" b="1" baseline="0"/>
              <a:t>Reserva de Contingência</a:t>
            </a:r>
            <a:endParaRPr lang="pt-BR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Reserva FNDCT</c:v>
          </c:tx>
          <c:spPr>
            <a:ln w="28575" cap="rnd">
              <a:solidFill>
                <a:srgbClr val="EE155A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(FNDCT!$A$9,FNDCT!$A$15,FNDCT!$A$21,FNDCT!$A$27,FNDCT!$A$33,FNDCT!$A$39,FNDCT!$A$45,FNDCT!$A$51,FNDCT!$A$57,FNDCT!$A$63,FNDCT!$A$69,FNDCT!$A$75)</c:f>
              <c:strCach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PLOA 2020</c:v>
                </c:pt>
              </c:strCache>
            </c:strRef>
          </c:cat>
          <c:val>
            <c:numRef>
              <c:f>(FNDCT!$D$12,FNDCT!$D$18,FNDCT!$D$24,FNDCT!$D$30,FNDCT!$D$36,FNDCT!$D$42,FNDCT!$D$48,FNDCT!$D$54,FNDCT!$D$60,FNDCT!$D$66,FNDCT!$D$72,FNDCT!$D$78)</c:f>
              <c:numCache>
                <c:formatCode>#,##0</c:formatCode>
                <c:ptCount val="12"/>
                <c:pt idx="0">
                  <c:v>453944517</c:v>
                </c:pt>
                <c:pt idx="1">
                  <c:v>0</c:v>
                </c:pt>
                <c:pt idx="2">
                  <c:v>315837405</c:v>
                </c:pt>
                <c:pt idx="3">
                  <c:v>0</c:v>
                </c:pt>
                <c:pt idx="4">
                  <c:v>15497064</c:v>
                </c:pt>
                <c:pt idx="5">
                  <c:v>25328536</c:v>
                </c:pt>
                <c:pt idx="6">
                  <c:v>0</c:v>
                </c:pt>
                <c:pt idx="7">
                  <c:v>1613570178</c:v>
                </c:pt>
                <c:pt idx="8">
                  <c:v>1416356263</c:v>
                </c:pt>
                <c:pt idx="9">
                  <c:v>2298873448</c:v>
                </c:pt>
                <c:pt idx="10">
                  <c:v>3386943083</c:v>
                </c:pt>
                <c:pt idx="11">
                  <c:v>4194346932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80-4964-AC63-75DA841F8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7264064"/>
        <c:axId val="137262888"/>
      </c:lineChart>
      <c:catAx>
        <c:axId val="137264064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7262888"/>
        <c:crosses val="autoZero"/>
        <c:auto val="1"/>
        <c:lblAlgn val="ctr"/>
        <c:lblOffset val="100"/>
        <c:noMultiLvlLbl val="0"/>
      </c:catAx>
      <c:valAx>
        <c:axId val="137262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7264064"/>
        <c:crosses val="autoZero"/>
        <c:crossBetween val="between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pt-BR" b="1"/>
                    <a:t>Milhões R$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400" b="1"/>
              <a:t>FNDCT 2009-2020</a:t>
            </a:r>
          </a:p>
          <a:p>
            <a:pPr>
              <a:defRPr sz="2400"/>
            </a:pPr>
            <a:r>
              <a:rPr lang="pt-BR" sz="2400" b="1"/>
              <a:t>Despesas Correntes +</a:t>
            </a:r>
            <a:r>
              <a:rPr lang="pt-BR" sz="2400" b="1" baseline="0"/>
              <a:t> Investimentos + Inversões Financeiras</a:t>
            </a:r>
            <a:endParaRPr lang="pt-BR" sz="2400" b="1"/>
          </a:p>
        </c:rich>
      </c:tx>
      <c:layout>
        <c:manualLayout>
          <c:xMode val="edge"/>
          <c:yMode val="edge"/>
          <c:x val="0.2638323312891988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Investimento FNDCT</c:v>
          </c:tx>
          <c:spPr>
            <a:ln w="28575" cap="rnd">
              <a:solidFill>
                <a:srgbClr val="EE155A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(FNDCT!$A$9,FNDCT!$A$15,FNDCT!$A$21,FNDCT!$A$27,FNDCT!$A$33,FNDCT!$A$39,FNDCT!$A$45,FNDCT!$A$51,FNDCT!$A$57,FNDCT!$A$63,FNDCT!$A$69,FNDCT!$A$75)</c:f>
              <c:strCach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PLOA 2020</c:v>
                </c:pt>
              </c:strCache>
            </c:strRef>
          </c:cat>
          <c:val>
            <c:numRef>
              <c:f>(FNDCT!$D$14,FNDCT!$D$20,FNDCT!$D$26,FNDCT!$D$32,FNDCT!$D$38,FNDCT!$D$44,FNDCT!$D$50,FNDCT!$D$56,FNDCT!$D$62,FNDCT!$D$68,FNDCT!$D$74,FNDCT!$D$80)</c:f>
              <c:numCache>
                <c:formatCode>#,##0</c:formatCode>
                <c:ptCount val="12"/>
                <c:pt idx="0">
                  <c:v>1860053644</c:v>
                </c:pt>
                <c:pt idx="1">
                  <c:v>2743672452</c:v>
                </c:pt>
                <c:pt idx="2">
                  <c:v>2173615912</c:v>
                </c:pt>
                <c:pt idx="3">
                  <c:v>3182256033</c:v>
                </c:pt>
                <c:pt idx="4">
                  <c:v>3743415884</c:v>
                </c:pt>
                <c:pt idx="5">
                  <c:v>3623252645</c:v>
                </c:pt>
                <c:pt idx="6">
                  <c:v>3010212229</c:v>
                </c:pt>
                <c:pt idx="7">
                  <c:v>1050275410</c:v>
                </c:pt>
                <c:pt idx="8">
                  <c:v>1217403273</c:v>
                </c:pt>
                <c:pt idx="9">
                  <c:v>951629608</c:v>
                </c:pt>
                <c:pt idx="10">
                  <c:v>851169240</c:v>
                </c:pt>
                <c:pt idx="11">
                  <c:v>600059200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EC-4333-9FE6-617C1E1624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7256616"/>
        <c:axId val="137260536"/>
      </c:lineChart>
      <c:catAx>
        <c:axId val="137256616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7260536"/>
        <c:crosses val="autoZero"/>
        <c:auto val="1"/>
        <c:lblAlgn val="ctr"/>
        <c:lblOffset val="100"/>
        <c:noMultiLvlLbl val="0"/>
      </c:catAx>
      <c:valAx>
        <c:axId val="137260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7256616"/>
        <c:crosses val="autoZero"/>
        <c:crossBetween val="between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pt-BR" b="1"/>
                    <a:t>Milhões R$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E7130-A139-40E1-9456-5810A4CFAEA8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FCA01-805F-4130-ABE0-30445EF97C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371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FCA01-805F-4130-ABE0-30445EF97C1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6389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FCA01-805F-4130-ABE0-30445EF97C1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4550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pt-BR" dirty="0">
              <a:cs typeface="Tahoma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98D84-8531-400B-883F-206F5EA6830B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435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FCA01-805F-4130-ABE0-30445EF97C11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0149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FCA01-805F-4130-ABE0-30445EF97C11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1482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FCA01-805F-4130-ABE0-30445EF97C11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801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498D-47AC-47A2-B032-5548D6166AAD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5C2-7977-4B22-8A96-FFB898BE20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220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498D-47AC-47A2-B032-5548D6166AAD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5C2-7977-4B22-8A96-FFB898BE20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99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498D-47AC-47A2-B032-5548D6166AAD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5C2-7977-4B22-8A96-FFB898BE20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1641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498D-47AC-47A2-B032-5548D6166AAD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5C2-7977-4B22-8A96-FFB898BE20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742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498D-47AC-47A2-B032-5548D6166AAD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5C2-7977-4B22-8A96-FFB898BE20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121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498D-47AC-47A2-B032-5548D6166AAD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5C2-7977-4B22-8A96-FFB898BE20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3732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498D-47AC-47A2-B032-5548D6166AAD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5C2-7977-4B22-8A96-FFB898BE20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240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498D-47AC-47A2-B032-5548D6166AAD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5C2-7977-4B22-8A96-FFB898BE20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58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498D-47AC-47A2-B032-5548D6166AAD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5C2-7977-4B22-8A96-FFB898BE20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5830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498D-47AC-47A2-B032-5548D6166AAD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5C2-7977-4B22-8A96-FFB898BE20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43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498D-47AC-47A2-B032-5548D6166AAD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5C2-7977-4B22-8A96-FFB898BE20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0855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E498D-47AC-47A2-B032-5548D6166AAD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605C2-7977-4B22-8A96-FFB898BE20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147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chart" Target="../charts/chart2.xml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3.emf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 /><Relationship Id="rId2" Type="http://schemas.openxmlformats.org/officeDocument/2006/relationships/chart" Target="../charts/chart4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5.png" /><Relationship Id="rId4" Type="http://schemas.openxmlformats.org/officeDocument/2006/relationships/image" Target="../media/image14.png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 /><Relationship Id="rId2" Type="http://schemas.openxmlformats.org/officeDocument/2006/relationships/image" Target="../media/image19.emf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1.emf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chart" Target="../charts/chart7.xml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6.emf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g1.globo.com/educacao/noticia/2019/06/04/capes-anuncia-corte-de-27-mil-bolsas-de-mestrado-doutorado-e-pos-doutorado.ghtml" TargetMode="External" /><Relationship Id="rId2" Type="http://schemas.openxmlformats.org/officeDocument/2006/relationships/hyperlink" Target="https://g1.globo.com/educacao/noticia/2019/05/09/capes-diz-que-3474-bolsas-sofreram-bloqueio-preventivo.ghtml" TargetMode="External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 /><Relationship Id="rId2" Type="http://schemas.openxmlformats.org/officeDocument/2006/relationships/image" Target="../media/image27.jpg" /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 /><Relationship Id="rId1" Type="http://schemas.openxmlformats.org/officeDocument/2006/relationships/slideLayout" Target="../slideLayouts/slideLayout7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2.emf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 /><Relationship Id="rId2" Type="http://schemas.openxmlformats.org/officeDocument/2006/relationships/image" Target="../media/image33.jpg" /><Relationship Id="rId1" Type="http://schemas.openxmlformats.org/officeDocument/2006/relationships/slideLayout" Target="../slideLayouts/slideLayout7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 /><Relationship Id="rId1" Type="http://schemas.openxmlformats.org/officeDocument/2006/relationships/slideLayout" Target="../slideLayouts/slideLayout7.xml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 /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9.jpeg" /><Relationship Id="rId4" Type="http://schemas.openxmlformats.org/officeDocument/2006/relationships/image" Target="../media/image38.jpeg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4.jpg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 /><Relationship Id="rId1" Type="http://schemas.openxmlformats.org/officeDocument/2006/relationships/slideLayout" Target="../slideLayouts/slideLayout7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 /><Relationship Id="rId2" Type="http://schemas.openxmlformats.org/officeDocument/2006/relationships/image" Target="../media/image6.emf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212" y="-85408"/>
            <a:ext cx="3324686" cy="1869446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1" y="2802518"/>
            <a:ext cx="12192000" cy="1846659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2800" b="1" dirty="0">
                <a:latin typeface="Calibri" panose="020F0502020204030204" pitchFamily="34" charset="0"/>
              </a:rPr>
              <a:t>Ildeu de Castro Moreira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2400" b="1" i="1" dirty="0">
                <a:latin typeface="Calibri" panose="020F0502020204030204" pitchFamily="34" charset="0"/>
              </a:rPr>
              <a:t>Presidente da Sociedade Brasileira para o Progresso da Ciência (SBPC)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2400" b="1" i="1" dirty="0">
                <a:latin typeface="Calibri" panose="020F0502020204030204" pitchFamily="34" charset="0"/>
              </a:rPr>
              <a:t>Instituto de Física – UFRJ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2B81A0A-A089-4305-BF05-0B1CAF006EE6}"/>
              </a:ext>
            </a:extLst>
          </p:cNvPr>
          <p:cNvSpPr/>
          <p:nvPr/>
        </p:nvSpPr>
        <p:spPr>
          <a:xfrm>
            <a:off x="1645920" y="5628406"/>
            <a:ext cx="9559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Audiência Pública – CE – Câmara dos Deputados –  11 09 2019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F5C4753-6EB3-4013-83D3-C2A91FBCD038}"/>
              </a:ext>
            </a:extLst>
          </p:cNvPr>
          <p:cNvSpPr txBox="1"/>
          <p:nvPr/>
        </p:nvSpPr>
        <p:spPr>
          <a:xfrm>
            <a:off x="1784252" y="85166"/>
            <a:ext cx="86234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/>
              <a:t>Importância das agências de fomento e seus recursos para 2020:</a:t>
            </a:r>
          </a:p>
          <a:p>
            <a:pPr algn="ctr"/>
            <a:r>
              <a:rPr lang="pt-BR" sz="4400" b="1" dirty="0"/>
              <a:t>CNPq, Finep e Capes</a:t>
            </a:r>
          </a:p>
        </p:txBody>
      </p:sp>
    </p:spTree>
    <p:extLst>
      <p:ext uri="{BB962C8B-B14F-4D97-AF65-F5344CB8AC3E}">
        <p14:creationId xmlns:p14="http://schemas.microsoft.com/office/powerpoint/2010/main" val="1261549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A9A5391-6D98-4707-BD56-8449EED67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0" y="0"/>
            <a:ext cx="95800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67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50DDB0FA-AAE9-1245-A868-4C1B6CD32EF3}"/>
              </a:ext>
            </a:extLst>
          </p:cNvPr>
          <p:cNvGrpSpPr/>
          <p:nvPr/>
        </p:nvGrpSpPr>
        <p:grpSpPr>
          <a:xfrm>
            <a:off x="0" y="112542"/>
            <a:ext cx="12192000" cy="6745458"/>
            <a:chOff x="0" y="0"/>
            <a:chExt cx="9209985" cy="4680161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B1416B20-ABD9-AF48-A8A2-CFD159E2F15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84977166"/>
                </p:ext>
              </p:extLst>
            </p:nvPr>
          </p:nvGraphicFramePr>
          <p:xfrm>
            <a:off x="0" y="0"/>
            <a:ext cx="9209985" cy="46801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CaixaDeTexto 433">
              <a:extLst>
                <a:ext uri="{FF2B5EF4-FFF2-40B4-BE49-F238E27FC236}">
                  <a16:creationId xmlns:a16="http://schemas.microsoft.com/office/drawing/2014/main" id="{41EACA07-1BDA-C34A-811A-270F938CAB83}"/>
                </a:ext>
              </a:extLst>
            </p:cNvPr>
            <p:cNvSpPr txBox="1"/>
            <p:nvPr/>
          </p:nvSpPr>
          <p:spPr>
            <a:xfrm>
              <a:off x="7518228" y="4401750"/>
              <a:ext cx="1391371" cy="193866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400" b="1"/>
                <a:t>Fonte: Siop</a:t>
              </a:r>
            </a:p>
          </p:txBody>
        </p:sp>
        <p:pic>
          <p:nvPicPr>
            <p:cNvPr id="5" name="Imagem 4" descr="Resultado de imagem para logo sbpc 70">
              <a:extLst>
                <a:ext uri="{FF2B5EF4-FFF2-40B4-BE49-F238E27FC236}">
                  <a16:creationId xmlns:a16="http://schemas.microsoft.com/office/drawing/2014/main" id="{07011637-0C84-1D4B-A157-51088A3A2F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1027" y="109017"/>
              <a:ext cx="1111894" cy="558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7B72F09E-DAFA-4001-BCA0-6B49E6D351A4}"/>
              </a:ext>
            </a:extLst>
          </p:cNvPr>
          <p:cNvSpPr/>
          <p:nvPr/>
        </p:nvSpPr>
        <p:spPr>
          <a:xfrm flipH="1">
            <a:off x="6882615" y="2110154"/>
            <a:ext cx="207501" cy="731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8888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620740127"/>
              </p:ext>
            </p:extLst>
          </p:nvPr>
        </p:nvGraphicFramePr>
        <p:xfrm>
          <a:off x="125613" y="0"/>
          <a:ext cx="1050877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ângulo 6"/>
          <p:cNvSpPr/>
          <p:nvPr/>
        </p:nvSpPr>
        <p:spPr>
          <a:xfrm>
            <a:off x="6074956" y="206744"/>
            <a:ext cx="647813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Investimento (sem despesas </a:t>
            </a:r>
          </a:p>
          <a:p>
            <a:pPr algn="ctr">
              <a:spcAft>
                <a:spcPts val="0"/>
              </a:spcAft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obrigatórias e reserva de contingência):</a:t>
            </a:r>
          </a:p>
          <a:p>
            <a:pPr algn="ctr">
              <a:spcAft>
                <a:spcPts val="0"/>
              </a:spcAft>
            </a:pPr>
            <a:endParaRPr lang="pt-BR"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PLOA 2019: </a:t>
            </a: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5.674.258.180 [- 1,2 bi de IF = 4,4 bilhões]</a:t>
            </a:r>
          </a:p>
          <a:p>
            <a:pPr algn="ctr">
              <a:spcAft>
                <a:spcPts val="0"/>
              </a:spcAft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Contingenciamento de 40%      3,4 bilhões</a:t>
            </a:r>
          </a:p>
          <a:p>
            <a:pPr algn="ctr">
              <a:spcAft>
                <a:spcPts val="0"/>
              </a:spcAft>
            </a:pPr>
            <a:endParaRPr lang="pt-BR" sz="2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PLOA 2020: R$ 3,5 bilhões 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91333F34-CB1F-4256-ABC6-C054B97291FC}"/>
              </a:ext>
            </a:extLst>
          </p:cNvPr>
          <p:cNvSpPr/>
          <p:nvPr/>
        </p:nvSpPr>
        <p:spPr>
          <a:xfrm>
            <a:off x="10256714" y="4197345"/>
            <a:ext cx="95535" cy="1364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85DE5C4-342C-498B-8CA0-FB2E25818954}"/>
              </a:ext>
            </a:extLst>
          </p:cNvPr>
          <p:cNvSpPr txBox="1"/>
          <p:nvPr/>
        </p:nvSpPr>
        <p:spPr>
          <a:xfrm>
            <a:off x="10052664" y="6040757"/>
            <a:ext cx="74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2019</a:t>
            </a:r>
          </a:p>
        </p:txBody>
      </p:sp>
      <p:sp>
        <p:nvSpPr>
          <p:cNvPr id="10" name="Seta para a direita 1">
            <a:extLst>
              <a:ext uri="{FF2B5EF4-FFF2-40B4-BE49-F238E27FC236}">
                <a16:creationId xmlns:a16="http://schemas.microsoft.com/office/drawing/2014/main" id="{F4251EFB-9E6B-42DE-AE6B-FC8FB1A2F601}"/>
              </a:ext>
            </a:extLst>
          </p:cNvPr>
          <p:cNvSpPr/>
          <p:nvPr/>
        </p:nvSpPr>
        <p:spPr>
          <a:xfrm>
            <a:off x="9741934" y="4153313"/>
            <a:ext cx="436725" cy="202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F4F59A9B-A560-447D-A660-F748CBC79E89}"/>
              </a:ext>
            </a:extLst>
          </p:cNvPr>
          <p:cNvCxnSpPr>
            <a:cxnSpLocks/>
          </p:cNvCxnSpPr>
          <p:nvPr/>
        </p:nvCxnSpPr>
        <p:spPr>
          <a:xfrm flipV="1">
            <a:off x="9727867" y="3727939"/>
            <a:ext cx="548479" cy="1642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6217044D-1E47-4440-8F2C-A050137A4266}"/>
              </a:ext>
            </a:extLst>
          </p:cNvPr>
          <p:cNvCxnSpPr>
            <a:cxnSpLocks/>
          </p:cNvCxnSpPr>
          <p:nvPr/>
        </p:nvCxnSpPr>
        <p:spPr>
          <a:xfrm flipH="1">
            <a:off x="10302701" y="3732836"/>
            <a:ext cx="14274" cy="40937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14159E21-5571-4604-861B-33CEC83A431D}"/>
              </a:ext>
            </a:extLst>
          </p:cNvPr>
          <p:cNvCxnSpPr/>
          <p:nvPr/>
        </p:nvCxnSpPr>
        <p:spPr>
          <a:xfrm>
            <a:off x="10290413" y="3712443"/>
            <a:ext cx="640183" cy="4501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7">
            <a:extLst>
              <a:ext uri="{FF2B5EF4-FFF2-40B4-BE49-F238E27FC236}">
                <a16:creationId xmlns:a16="http://schemas.microsoft.com/office/drawing/2014/main" id="{D00232E7-2D2C-4C92-A55B-2DE3C7037C6E}"/>
              </a:ext>
            </a:extLst>
          </p:cNvPr>
          <p:cNvSpPr/>
          <p:nvPr/>
        </p:nvSpPr>
        <p:spPr>
          <a:xfrm flipH="1" flipV="1">
            <a:off x="10916528" y="4164023"/>
            <a:ext cx="119521" cy="12802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0659F3B-934F-4C6E-A8B0-88EC0BD765B7}"/>
              </a:ext>
            </a:extLst>
          </p:cNvPr>
          <p:cNvSpPr txBox="1"/>
          <p:nvPr/>
        </p:nvSpPr>
        <p:spPr>
          <a:xfrm>
            <a:off x="10664574" y="6047889"/>
            <a:ext cx="74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2020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15934B2E-0B54-4058-92EE-E436764BA342}"/>
              </a:ext>
            </a:extLst>
          </p:cNvPr>
          <p:cNvSpPr/>
          <p:nvPr/>
        </p:nvSpPr>
        <p:spPr>
          <a:xfrm>
            <a:off x="7679870" y="4057450"/>
            <a:ext cx="2047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Contingenciamento</a:t>
            </a:r>
            <a:endParaRPr lang="pt-BR" dirty="0"/>
          </a:p>
        </p:txBody>
      </p:sp>
      <p:sp>
        <p:nvSpPr>
          <p:cNvPr id="22" name="Seta para a direita 1">
            <a:extLst>
              <a:ext uri="{FF2B5EF4-FFF2-40B4-BE49-F238E27FC236}">
                <a16:creationId xmlns:a16="http://schemas.microsoft.com/office/drawing/2014/main" id="{49A10A01-6D2E-4923-8398-122ADB185235}"/>
              </a:ext>
            </a:extLst>
          </p:cNvPr>
          <p:cNvSpPr/>
          <p:nvPr/>
        </p:nvSpPr>
        <p:spPr>
          <a:xfrm flipV="1">
            <a:off x="10122759" y="1605496"/>
            <a:ext cx="26791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2393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22566E5-E945-4922-8E38-EAC3487C8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49" y="0"/>
            <a:ext cx="117659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76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937" y="1089648"/>
            <a:ext cx="315349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CaixaDeTexto 49"/>
          <p:cNvSpPr txBox="1"/>
          <p:nvPr/>
        </p:nvSpPr>
        <p:spPr>
          <a:xfrm>
            <a:off x="951718" y="236142"/>
            <a:ext cx="771878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ea typeface="ＭＳ Ｐゴシック" charset="0"/>
                <a:cs typeface="ＭＳ Ｐゴシック" charset="0"/>
              </a:rPr>
              <a:t>Institutos Nacionais de Ciência e Tecnologia - INCT</a:t>
            </a:r>
            <a:endParaRPr lang="pt-BR" sz="2800" b="1" dirty="0">
              <a:ln>
                <a:solidFill>
                  <a:srgbClr val="0B1A45"/>
                </a:solidFill>
              </a:ln>
              <a:latin typeface="+mn-lt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1749" name="Grupo 4"/>
          <p:cNvGrpSpPr>
            <a:grpSpLocks/>
          </p:cNvGrpSpPr>
          <p:nvPr/>
        </p:nvGrpSpPr>
        <p:grpSpPr bwMode="auto">
          <a:xfrm>
            <a:off x="165519" y="1456661"/>
            <a:ext cx="5930481" cy="5360084"/>
            <a:chOff x="395536" y="1020594"/>
            <a:chExt cx="5905557" cy="5629507"/>
          </a:xfrm>
        </p:grpSpPr>
        <p:pic>
          <p:nvPicPr>
            <p:cNvPr id="31752" name="Picture 11" descr="map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020594"/>
              <a:ext cx="5661602" cy="5629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3" name="Oval 1"/>
            <p:cNvSpPr>
              <a:spLocks noChangeArrowheads="1"/>
            </p:cNvSpPr>
            <p:nvPr/>
          </p:nvSpPr>
          <p:spPr bwMode="auto">
            <a:xfrm>
              <a:off x="4164297" y="5013321"/>
              <a:ext cx="171452" cy="228609"/>
            </a:xfrm>
            <a:prstGeom prst="ellipse">
              <a:avLst/>
            </a:prstGeom>
            <a:solidFill>
              <a:srgbClr val="434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pt-BR" altLang="pt-BR" sz="2400" b="1">
                <a:solidFill>
                  <a:srgbClr val="051846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1754" name="CaixaDeTexto 24"/>
            <p:cNvSpPr txBox="1">
              <a:spLocks noChangeArrowheads="1"/>
            </p:cNvSpPr>
            <p:nvPr/>
          </p:nvSpPr>
          <p:spPr bwMode="auto">
            <a:xfrm>
              <a:off x="4065871" y="4962518"/>
              <a:ext cx="269878" cy="40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pt-BR" altLang="pt-BR" sz="20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rPr>
                <a:t>5</a:t>
              </a:r>
            </a:p>
          </p:txBody>
        </p:sp>
        <p:sp>
          <p:nvSpPr>
            <p:cNvPr id="31755" name="CaixaDeTexto 12"/>
            <p:cNvSpPr txBox="1">
              <a:spLocks noChangeArrowheads="1"/>
            </p:cNvSpPr>
            <p:nvPr/>
          </p:nvSpPr>
          <p:spPr bwMode="auto">
            <a:xfrm>
              <a:off x="4904080" y="3365428"/>
              <a:ext cx="288928" cy="40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pt-BR" altLang="pt-BR" sz="20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rPr>
                <a:t>5</a:t>
              </a:r>
            </a:p>
          </p:txBody>
        </p:sp>
        <p:sp>
          <p:nvSpPr>
            <p:cNvPr id="31756" name="CaixaDeTexto 13"/>
            <p:cNvSpPr txBox="1">
              <a:spLocks noChangeArrowheads="1"/>
            </p:cNvSpPr>
            <p:nvPr/>
          </p:nvSpPr>
          <p:spPr bwMode="auto">
            <a:xfrm>
              <a:off x="4764378" y="2816130"/>
              <a:ext cx="287340" cy="40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pt-BR" altLang="pt-BR" sz="20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rPr>
                <a:t>1</a:t>
              </a:r>
            </a:p>
          </p:txBody>
        </p:sp>
        <p:sp>
          <p:nvSpPr>
            <p:cNvPr id="31757" name="CaixaDeTexto 14"/>
            <p:cNvSpPr txBox="1">
              <a:spLocks noChangeArrowheads="1"/>
            </p:cNvSpPr>
            <p:nvPr/>
          </p:nvSpPr>
          <p:spPr bwMode="auto">
            <a:xfrm>
              <a:off x="3749955" y="3949652"/>
              <a:ext cx="287341" cy="401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pt-BR" altLang="pt-BR" sz="20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rPr>
                <a:t>3</a:t>
              </a:r>
            </a:p>
          </p:txBody>
        </p:sp>
        <p:sp>
          <p:nvSpPr>
            <p:cNvPr id="31758" name="CaixaDeTexto 15"/>
            <p:cNvSpPr txBox="1">
              <a:spLocks noChangeArrowheads="1"/>
            </p:cNvSpPr>
            <p:nvPr/>
          </p:nvSpPr>
          <p:spPr bwMode="auto">
            <a:xfrm>
              <a:off x="2741884" y="3301925"/>
              <a:ext cx="288928" cy="40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pt-BR" altLang="pt-BR" sz="20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rPr>
                <a:t>1</a:t>
              </a:r>
            </a:p>
          </p:txBody>
        </p:sp>
        <p:sp>
          <p:nvSpPr>
            <p:cNvPr id="31759" name="CaixaDeTexto 16"/>
            <p:cNvSpPr txBox="1">
              <a:spLocks noChangeArrowheads="1"/>
            </p:cNvSpPr>
            <p:nvPr/>
          </p:nvSpPr>
          <p:spPr bwMode="auto">
            <a:xfrm>
              <a:off x="3318151" y="5116513"/>
              <a:ext cx="288928" cy="40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pt-BR" altLang="pt-BR" sz="20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rPr>
                <a:t>2</a:t>
              </a:r>
            </a:p>
          </p:txBody>
        </p:sp>
        <p:sp>
          <p:nvSpPr>
            <p:cNvPr id="31760" name="CaixaDeTexto 17"/>
            <p:cNvSpPr txBox="1">
              <a:spLocks noChangeArrowheads="1"/>
            </p:cNvSpPr>
            <p:nvPr/>
          </p:nvSpPr>
          <p:spPr bwMode="auto">
            <a:xfrm>
              <a:off x="4046821" y="5607070"/>
              <a:ext cx="288928" cy="40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pt-BR" altLang="pt-BR" sz="2000">
                  <a:solidFill>
                    <a:srgbClr val="002060"/>
                  </a:solidFill>
                  <a:latin typeface="Arial" pitchFamily="34" charset="0"/>
                  <a:ea typeface="ＭＳ Ｐゴシック" pitchFamily="34" charset="-128"/>
                </a:rPr>
                <a:t>4</a:t>
              </a:r>
            </a:p>
          </p:txBody>
        </p:sp>
        <p:sp>
          <p:nvSpPr>
            <p:cNvPr id="31761" name="CaixaDeTexto 18"/>
            <p:cNvSpPr txBox="1">
              <a:spLocks noChangeArrowheads="1"/>
            </p:cNvSpPr>
            <p:nvPr/>
          </p:nvSpPr>
          <p:spPr bwMode="auto">
            <a:xfrm>
              <a:off x="5667674" y="3322564"/>
              <a:ext cx="287341" cy="40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pt-BR" altLang="pt-BR" sz="2000">
                  <a:solidFill>
                    <a:srgbClr val="002060"/>
                  </a:solidFill>
                  <a:latin typeface="Arial" pitchFamily="34" charset="0"/>
                  <a:ea typeface="ＭＳ Ｐゴシック" pitchFamily="34" charset="-128"/>
                </a:rPr>
                <a:t>1</a:t>
              </a:r>
            </a:p>
          </p:txBody>
        </p:sp>
        <p:sp>
          <p:nvSpPr>
            <p:cNvPr id="31762" name="CaixaDeTexto 19"/>
            <p:cNvSpPr txBox="1">
              <a:spLocks noChangeArrowheads="1"/>
            </p:cNvSpPr>
            <p:nvPr/>
          </p:nvSpPr>
          <p:spPr bwMode="auto">
            <a:xfrm>
              <a:off x="5993115" y="2906622"/>
              <a:ext cx="287340" cy="40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pt-BR" altLang="pt-BR" sz="2000">
                  <a:solidFill>
                    <a:srgbClr val="002060"/>
                  </a:solidFill>
                  <a:latin typeface="Arial" pitchFamily="34" charset="0"/>
                  <a:ea typeface="ＭＳ Ｐゴシック" pitchFamily="34" charset="-128"/>
                </a:rPr>
                <a:t>5</a:t>
              </a:r>
            </a:p>
          </p:txBody>
        </p:sp>
        <p:sp>
          <p:nvSpPr>
            <p:cNvPr id="31763" name="CaixaDeTexto 20"/>
            <p:cNvSpPr txBox="1">
              <a:spLocks noChangeArrowheads="1"/>
            </p:cNvSpPr>
            <p:nvPr/>
          </p:nvSpPr>
          <p:spPr bwMode="auto">
            <a:xfrm>
              <a:off x="6013752" y="2663724"/>
              <a:ext cx="287341" cy="40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pt-BR" altLang="pt-BR" sz="2000">
                  <a:solidFill>
                    <a:srgbClr val="002060"/>
                  </a:solidFill>
                  <a:latin typeface="Arial" pitchFamily="34" charset="0"/>
                  <a:ea typeface="ＭＳ Ｐゴシック" pitchFamily="34" charset="-128"/>
                </a:rPr>
                <a:t>1</a:t>
              </a:r>
            </a:p>
          </p:txBody>
        </p:sp>
        <p:sp>
          <p:nvSpPr>
            <p:cNvPr id="31764" name="CaixaDeTexto 21"/>
            <p:cNvSpPr txBox="1">
              <a:spLocks noChangeArrowheads="1"/>
            </p:cNvSpPr>
            <p:nvPr/>
          </p:nvSpPr>
          <p:spPr bwMode="auto">
            <a:xfrm>
              <a:off x="5853414" y="2293821"/>
              <a:ext cx="288928" cy="40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pt-BR" altLang="pt-BR" sz="2000">
                  <a:solidFill>
                    <a:srgbClr val="002060"/>
                  </a:solidFill>
                  <a:latin typeface="Arial" pitchFamily="34" charset="0"/>
                  <a:ea typeface="ＭＳ Ｐゴシック" pitchFamily="34" charset="-128"/>
                </a:rPr>
                <a:t>2</a:t>
              </a:r>
            </a:p>
          </p:txBody>
        </p:sp>
        <p:sp>
          <p:nvSpPr>
            <p:cNvPr id="31765" name="CaixaDeTexto 22"/>
            <p:cNvSpPr txBox="1">
              <a:spLocks noChangeArrowheads="1"/>
            </p:cNvSpPr>
            <p:nvPr/>
          </p:nvSpPr>
          <p:spPr bwMode="auto">
            <a:xfrm>
              <a:off x="5193007" y="1920743"/>
              <a:ext cx="258764" cy="40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pt-BR" altLang="pt-BR" sz="2000">
                  <a:solidFill>
                    <a:srgbClr val="002060"/>
                  </a:solidFill>
                  <a:latin typeface="Arial" pitchFamily="34" charset="0"/>
                  <a:ea typeface="ＭＳ Ｐゴシック" pitchFamily="34" charset="-128"/>
                </a:rPr>
                <a:t>4</a:t>
              </a:r>
            </a:p>
          </p:txBody>
        </p:sp>
        <p:sp>
          <p:nvSpPr>
            <p:cNvPr id="31766" name="CaixaDeTexto 23"/>
            <p:cNvSpPr txBox="1">
              <a:spLocks noChangeArrowheads="1"/>
            </p:cNvSpPr>
            <p:nvPr/>
          </p:nvSpPr>
          <p:spPr bwMode="auto">
            <a:xfrm>
              <a:off x="3607079" y="2293821"/>
              <a:ext cx="287341" cy="40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pt-BR" altLang="pt-BR" sz="20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rPr>
                <a:t>4</a:t>
              </a:r>
            </a:p>
          </p:txBody>
        </p:sp>
        <p:sp>
          <p:nvSpPr>
            <p:cNvPr id="4" name="Oval 3"/>
            <p:cNvSpPr/>
            <p:nvPr/>
          </p:nvSpPr>
          <p:spPr bwMode="auto">
            <a:xfrm>
              <a:off x="5104745" y="5013321"/>
              <a:ext cx="174938" cy="303225"/>
            </a:xfrm>
            <a:prstGeom prst="ellipse">
              <a:avLst/>
            </a:prstGeom>
            <a:solidFill>
              <a:schemeClr val="accent3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b="1">
                <a:solidFill>
                  <a:srgbClr val="051846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768" name="CaixaDeTexto 27"/>
            <p:cNvSpPr txBox="1">
              <a:spLocks noChangeArrowheads="1"/>
            </p:cNvSpPr>
            <p:nvPr/>
          </p:nvSpPr>
          <p:spPr bwMode="auto">
            <a:xfrm>
              <a:off x="4997742" y="4962518"/>
              <a:ext cx="288928" cy="40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pt-BR" altLang="pt-BR" sz="2000">
                  <a:solidFill>
                    <a:srgbClr val="002060"/>
                  </a:solidFill>
                  <a:latin typeface="Arial" pitchFamily="34" charset="0"/>
                  <a:ea typeface="ＭＳ Ｐゴシック" pitchFamily="34" charset="-128"/>
                </a:rPr>
                <a:t>1</a:t>
              </a:r>
            </a:p>
          </p:txBody>
        </p:sp>
      </p:grpSp>
      <p:sp>
        <p:nvSpPr>
          <p:cNvPr id="31751" name="Retângulo 1"/>
          <p:cNvSpPr>
            <a:spLocks noChangeArrowheads="1"/>
          </p:cNvSpPr>
          <p:nvPr/>
        </p:nvSpPr>
        <p:spPr bwMode="auto">
          <a:xfrm>
            <a:off x="6012029" y="3166264"/>
            <a:ext cx="609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pt-BR" sz="2400" b="1" dirty="0">
                <a:solidFill>
                  <a:srgbClr val="FF0000"/>
                </a:solidFill>
              </a:rPr>
              <a:t>252 </a:t>
            </a:r>
            <a:r>
              <a:rPr lang="en-US" altLang="pt-BR" sz="2400" b="1" dirty="0" err="1">
                <a:solidFill>
                  <a:srgbClr val="FF0000"/>
                </a:solidFill>
              </a:rPr>
              <a:t>aprovados</a:t>
            </a:r>
            <a:endParaRPr lang="en-US" altLang="pt-BR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pt-BR" sz="2400" b="1" dirty="0">
                <a:solidFill>
                  <a:srgbClr val="FF0000"/>
                </a:solidFill>
              </a:rPr>
              <a:t>102 </a:t>
            </a:r>
            <a:r>
              <a:rPr lang="en-US" altLang="pt-BR" sz="2400" b="1" dirty="0" err="1">
                <a:solidFill>
                  <a:srgbClr val="FF0000"/>
                </a:solidFill>
              </a:rPr>
              <a:t>financiados</a:t>
            </a:r>
            <a:r>
              <a:rPr lang="en-US" altLang="pt-BR" sz="2400" b="1" dirty="0">
                <a:solidFill>
                  <a:srgbClr val="FF0000"/>
                </a:solidFill>
              </a:rPr>
              <a:t>, com </a:t>
            </a:r>
            <a:r>
              <a:rPr lang="en-US" altLang="pt-BR" sz="2400" b="1" dirty="0" err="1">
                <a:solidFill>
                  <a:srgbClr val="FF0000"/>
                </a:solidFill>
              </a:rPr>
              <a:t>cortes</a:t>
            </a:r>
            <a:endParaRPr lang="en-US" altLang="pt-BR" sz="2400" b="1" dirty="0">
              <a:solidFill>
                <a:srgbClr val="FF0000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C20715C-3768-42B4-B47F-DBB070390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8153" y="4886449"/>
            <a:ext cx="6963847" cy="177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18079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51CA26C-EB93-4DC9-A8A7-03A83A793FC4}"/>
              </a:ext>
            </a:extLst>
          </p:cNvPr>
          <p:cNvGraphicFramePr/>
          <p:nvPr/>
        </p:nvGraphicFramePr>
        <p:xfrm>
          <a:off x="5373854" y="2138289"/>
          <a:ext cx="6663397" cy="4951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75BC20D-B922-4019-9871-ADFC915BC936}"/>
              </a:ext>
            </a:extLst>
          </p:cNvPr>
          <p:cNvGraphicFramePr/>
          <p:nvPr/>
        </p:nvGraphicFramePr>
        <p:xfrm>
          <a:off x="160997" y="0"/>
          <a:ext cx="4922289" cy="413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Imagem 2">
            <a:extLst>
              <a:ext uri="{FF2B5EF4-FFF2-40B4-BE49-F238E27FC236}">
                <a16:creationId xmlns:a16="http://schemas.microsoft.com/office/drawing/2014/main" id="{BB8DA184-BA72-43A5-9A87-95B9542C6B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4" y="3889017"/>
            <a:ext cx="4342454" cy="282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2C51930-0B4F-4AFE-B5B8-3891ABA344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798" y="122142"/>
            <a:ext cx="3922430" cy="1310901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4B3020A-97AF-4651-BB65-BE084B298153}"/>
              </a:ext>
            </a:extLst>
          </p:cNvPr>
          <p:cNvSpPr/>
          <p:nvPr/>
        </p:nvSpPr>
        <p:spPr>
          <a:xfrm flipH="1" flipV="1">
            <a:off x="4779300" y="3207433"/>
            <a:ext cx="117560" cy="2215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BF24014-3699-4E86-B741-36ABE0375620}"/>
              </a:ext>
            </a:extLst>
          </p:cNvPr>
          <p:cNvSpPr/>
          <p:nvPr/>
        </p:nvSpPr>
        <p:spPr>
          <a:xfrm flipV="1">
            <a:off x="11731410" y="5627075"/>
            <a:ext cx="113583" cy="5990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720735F-07D5-4E5D-89D8-0176DC307986}"/>
              </a:ext>
            </a:extLst>
          </p:cNvPr>
          <p:cNvSpPr/>
          <p:nvPr/>
        </p:nvSpPr>
        <p:spPr>
          <a:xfrm>
            <a:off x="6096000" y="1674019"/>
            <a:ext cx="4870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000" b="1" u="sng" dirty="0">
                <a:solidFill>
                  <a:srgbClr val="000066"/>
                </a:solidFill>
                <a:latin typeface="Calibri" panose="020F0502020204030204" pitchFamily="34" charset="0"/>
              </a:rPr>
              <a:t>Olimpíadas: </a:t>
            </a:r>
            <a:r>
              <a:rPr lang="pt-BR" altLang="pt-BR" sz="2000" b="1" u="sng" dirty="0" err="1">
                <a:solidFill>
                  <a:srgbClr val="000066"/>
                </a:solidFill>
                <a:latin typeface="Calibri" panose="020F0502020204030204" pitchFamily="34" charset="0"/>
              </a:rPr>
              <a:t>Fis</a:t>
            </a:r>
            <a:r>
              <a:rPr lang="pt-BR" altLang="pt-BR" sz="2000" b="1" u="sng" dirty="0">
                <a:solidFill>
                  <a:srgbClr val="000066"/>
                </a:solidFill>
                <a:latin typeface="Calibri" panose="020F0502020204030204" pitchFamily="34" charset="0"/>
              </a:rPr>
              <a:t>, </a:t>
            </a:r>
            <a:r>
              <a:rPr lang="pt-BR" altLang="pt-BR" sz="2000" b="1" u="sng" dirty="0" err="1">
                <a:solidFill>
                  <a:srgbClr val="000066"/>
                </a:solidFill>
                <a:latin typeface="Calibri" panose="020F0502020204030204" pitchFamily="34" charset="0"/>
              </a:rPr>
              <a:t>Ast</a:t>
            </a:r>
            <a:r>
              <a:rPr lang="pt-BR" altLang="pt-BR" sz="2000" b="1" u="sng" dirty="0">
                <a:solidFill>
                  <a:srgbClr val="000066"/>
                </a:solidFill>
                <a:latin typeface="Calibri" panose="020F0502020204030204" pitchFamily="34" charset="0"/>
              </a:rPr>
              <a:t>, Quim, </a:t>
            </a:r>
            <a:r>
              <a:rPr lang="pt-BR" altLang="pt-BR" sz="2000" b="1" u="sng" dirty="0" err="1">
                <a:solidFill>
                  <a:srgbClr val="000066"/>
                </a:solidFill>
                <a:latin typeface="Calibri" panose="020F0502020204030204" pitchFamily="34" charset="0"/>
              </a:rPr>
              <a:t>Mat</a:t>
            </a:r>
            <a:r>
              <a:rPr lang="pt-BR" altLang="pt-BR" sz="2000" b="1" u="sng" dirty="0">
                <a:solidFill>
                  <a:srgbClr val="000066"/>
                </a:solidFill>
                <a:latin typeface="Calibri" panose="020F0502020204030204" pitchFamily="34" charset="0"/>
              </a:rPr>
              <a:t>, História, ... </a:t>
            </a:r>
            <a:endParaRPr lang="pt-BR" sz="20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BC47106-66B8-4DA4-B3A2-0B10646611FC}"/>
              </a:ext>
            </a:extLst>
          </p:cNvPr>
          <p:cNvSpPr/>
          <p:nvPr/>
        </p:nvSpPr>
        <p:spPr>
          <a:xfrm>
            <a:off x="2968282" y="942535"/>
            <a:ext cx="131233" cy="17438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D412A23-84F1-49DC-9879-112C078D2584}"/>
              </a:ext>
            </a:extLst>
          </p:cNvPr>
          <p:cNvSpPr txBox="1"/>
          <p:nvPr/>
        </p:nvSpPr>
        <p:spPr>
          <a:xfrm>
            <a:off x="3091460" y="821471"/>
            <a:ext cx="2625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Parcela do CNPq em 2019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3310D7D-3802-499D-A0CB-BD0C1DE5EBFD}"/>
              </a:ext>
            </a:extLst>
          </p:cNvPr>
          <p:cNvSpPr txBox="1"/>
          <p:nvPr/>
        </p:nvSpPr>
        <p:spPr>
          <a:xfrm>
            <a:off x="9219915" y="3073735"/>
            <a:ext cx="2625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Parcela do CNPq em 2019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86F8900C-AE55-4B48-8B91-202234F2D192}"/>
              </a:ext>
            </a:extLst>
          </p:cNvPr>
          <p:cNvSpPr/>
          <p:nvPr/>
        </p:nvSpPr>
        <p:spPr>
          <a:xfrm flipV="1">
            <a:off x="8939013" y="3176540"/>
            <a:ext cx="171158" cy="1637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8374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44" y="-231495"/>
            <a:ext cx="7445830" cy="558437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365974" y="3771135"/>
            <a:ext cx="28384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rgbClr val="002060"/>
                </a:solidFill>
              </a:rPr>
              <a:t>Premiados da OBMEP</a:t>
            </a:r>
          </a:p>
          <a:p>
            <a:pPr algn="ctr"/>
            <a:r>
              <a:rPr lang="pt-BR" sz="2200" b="1" dirty="0">
                <a:solidFill>
                  <a:srgbClr val="002060"/>
                </a:solidFill>
              </a:rPr>
              <a:t>Teatro Municipal do Rio de Janeiro</a:t>
            </a:r>
          </a:p>
          <a:p>
            <a:pPr algn="ctr"/>
            <a:r>
              <a:rPr lang="pt-BR" sz="2200" b="1" dirty="0">
                <a:solidFill>
                  <a:srgbClr val="002060"/>
                </a:solidFill>
              </a:rPr>
              <a:t>Final de 2017</a:t>
            </a:r>
          </a:p>
        </p:txBody>
      </p:sp>
      <p:sp>
        <p:nvSpPr>
          <p:cNvPr id="4" name="Text Box 56">
            <a:extLst>
              <a:ext uri="{FF2B5EF4-FFF2-40B4-BE49-F238E27FC236}">
                <a16:creationId xmlns:a16="http://schemas.microsoft.com/office/drawing/2014/main" id="{46CF53D8-CE4C-4AFC-8250-5B9352563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9091" y="0"/>
            <a:ext cx="2817285" cy="3323987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Instituto de Matemática Pura e Aplicada (IMPA) + SBM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Olimpíada Brasileira de Matemática das Escolas Públicas (2005)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FA2AFFF-9041-4E6E-9A21-81BD02C7F614}"/>
              </a:ext>
            </a:extLst>
          </p:cNvPr>
          <p:cNvSpPr/>
          <p:nvPr/>
        </p:nvSpPr>
        <p:spPr>
          <a:xfrm>
            <a:off x="0" y="5479875"/>
            <a:ext cx="1219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/>
              <a:t>São 6 mil bolsas de 100 reais mês para os medalhistas da OBMEP (os melhores dos melhores) estudarem matemática durante 1 ano com um professor de universidade. São alunos de escola pública, a maioria humildes: a bolsa é fundamental para os estudos deles e, em alguns casos, contribui para o sustento da família. [Marcelo Viana, diretor do IMPA}</a:t>
            </a:r>
          </a:p>
        </p:txBody>
      </p:sp>
    </p:spTree>
    <p:extLst>
      <p:ext uri="{BB962C8B-B14F-4D97-AF65-F5344CB8AC3E}">
        <p14:creationId xmlns:p14="http://schemas.microsoft.com/office/powerpoint/2010/main" val="46353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85F13DE-62B8-4A79-8C55-E0B49BDC7FEC}"/>
              </a:ext>
            </a:extLst>
          </p:cNvPr>
          <p:cNvSpPr/>
          <p:nvPr/>
        </p:nvSpPr>
        <p:spPr>
          <a:xfrm>
            <a:off x="154744" y="1737880"/>
            <a:ext cx="6583680" cy="5120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“No que se refere ao suporte financeiro possibilitado pelas bolsas, diversos alunos apontaram que, além do insumo financeiro, a dinâmica acadêmico-científica decorrente de sua </a:t>
            </a:r>
            <a:r>
              <a:rPr lang="pt-BR" sz="2000" b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imersão em situações de iniciação científica é um fator crucial em sua decisão de prosseguir estudos</a:t>
            </a:r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nas áreas de Engenharias, Ciência da Computação e Matemática, carreiras preferidas pelos medalhistas...</a:t>
            </a:r>
            <a:endParaRPr lang="pt-BR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“(...), diante das informações apresentadas, </a:t>
            </a:r>
            <a:r>
              <a:rPr lang="pt-BR" sz="2000" b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Engenharias, uma das áreas consideradas prioritárias pelo novo governo, tende a ficar prejudicada com a suspensão das bolsas para a OBMEP, o que consiste em um verdadeiro tiro no pé. </a:t>
            </a:r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 seja, mais uma vez, percebe-se que o que está em jogo, de fato, é uma desvalorização da Ciência e do ensino público, o que representa um grave risco para o futuro do país, de repercussões negativas a curto, médio e longo prazos.”</a:t>
            </a:r>
            <a:endParaRPr lang="pt-BR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35A69E-2995-4EFE-8DCD-640C618FA953}"/>
              </a:ext>
            </a:extLst>
          </p:cNvPr>
          <p:cNvSpPr/>
          <p:nvPr/>
        </p:nvSpPr>
        <p:spPr>
          <a:xfrm>
            <a:off x="-309489" y="0"/>
            <a:ext cx="12501489" cy="140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Bolsas do CNPq e a OBMEP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Fernanda A. da Fonseca Sobral (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Professora aposentada de sociologia da UnB e Vice-Presidente da SBPC)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Gilberto Lacerda Santos (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Professor Titular da Faculdade de Educação da UnB)</a:t>
            </a:r>
          </a:p>
        </p:txBody>
      </p:sp>
      <p:pic>
        <p:nvPicPr>
          <p:cNvPr id="1026" name="Picture 2" descr="Image result for cgee avaliaÃ§Ã£o obmep">
            <a:extLst>
              <a:ext uri="{FF2B5EF4-FFF2-40B4-BE49-F238E27FC236}">
                <a16:creationId xmlns:a16="http://schemas.microsoft.com/office/drawing/2014/main" id="{6331005E-73B2-4ED4-9A3D-D080B6314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362" y="1737880"/>
            <a:ext cx="4046484" cy="497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573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ED6C46F-8214-43EA-8B79-451699C82BB8}"/>
              </a:ext>
            </a:extLst>
          </p:cNvPr>
          <p:cNvSpPr/>
          <p:nvPr/>
        </p:nvSpPr>
        <p:spPr>
          <a:xfrm>
            <a:off x="675250" y="0"/>
            <a:ext cx="11240085" cy="6683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1C1E21"/>
                </a:solidFill>
                <a:latin typeface="Helvetica" panose="020B0604020202020204" pitchFamily="34" charset="0"/>
              </a:rPr>
              <a:t>Orçamento do CNPq</a:t>
            </a:r>
            <a:br>
              <a:rPr lang="pt-BR" sz="2400" b="1" dirty="0">
                <a:solidFill>
                  <a:srgbClr val="1C1E21"/>
                </a:solidFill>
                <a:latin typeface="Helvetica" panose="020B0604020202020204" pitchFamily="34" charset="0"/>
              </a:rPr>
            </a:br>
            <a:r>
              <a:rPr lang="pt-BR" sz="2400" b="1" dirty="0">
                <a:solidFill>
                  <a:srgbClr val="1C1E21"/>
                </a:solidFill>
                <a:latin typeface="Helvetica" panose="020B0604020202020204" pitchFamily="34" charset="0"/>
              </a:rPr>
              <a:t>Ano de 2019:</a:t>
            </a:r>
            <a:br>
              <a:rPr lang="pt-BR" sz="2400" b="1" dirty="0">
                <a:solidFill>
                  <a:srgbClr val="1C1E21"/>
                </a:solidFill>
                <a:latin typeface="inherit"/>
              </a:rPr>
            </a:br>
            <a:r>
              <a:rPr lang="pt-BR" sz="2400" b="1" dirty="0">
                <a:solidFill>
                  <a:srgbClr val="1C1E21"/>
                </a:solidFill>
                <a:latin typeface="inherit"/>
              </a:rPr>
              <a:t>Bolsas: R$ 784.787.619,00</a:t>
            </a:r>
            <a:br>
              <a:rPr lang="pt-BR" sz="2400" b="1" dirty="0">
                <a:solidFill>
                  <a:srgbClr val="1C1E21"/>
                </a:solidFill>
                <a:latin typeface="inherit"/>
              </a:rPr>
            </a:br>
            <a:r>
              <a:rPr lang="pt-BR" sz="2400" b="1" dirty="0">
                <a:solidFill>
                  <a:srgbClr val="1C1E21"/>
                </a:solidFill>
                <a:latin typeface="inherit"/>
              </a:rPr>
              <a:t>Fomento: R$ 143.245.993,00 [contingenciado para R$ 62 milhões]</a:t>
            </a:r>
            <a:br>
              <a:rPr lang="pt-BR" sz="2400" b="1" dirty="0">
                <a:solidFill>
                  <a:srgbClr val="1C1E21"/>
                </a:solidFill>
                <a:latin typeface="inherit"/>
              </a:rPr>
            </a:br>
            <a:r>
              <a:rPr lang="pt-BR" sz="2400" b="1" dirty="0">
                <a:solidFill>
                  <a:srgbClr val="1C1E21"/>
                </a:solidFill>
                <a:latin typeface="inherit"/>
              </a:rPr>
              <a:t>Administração do CNPq: R$ 73.658.201,00 [contingenciado para R$ 65 milhões]</a:t>
            </a:r>
            <a:br>
              <a:rPr lang="pt-BR" sz="2400" b="1" dirty="0">
                <a:solidFill>
                  <a:srgbClr val="1C1E21"/>
                </a:solidFill>
                <a:latin typeface="inherit"/>
              </a:rPr>
            </a:br>
            <a:r>
              <a:rPr lang="pt-BR" sz="2400" b="1" dirty="0">
                <a:solidFill>
                  <a:srgbClr val="1C1E21"/>
                </a:solidFill>
                <a:latin typeface="inherit"/>
              </a:rPr>
              <a:t>Total de 2019: R$ 1.001.691.813,00</a:t>
            </a:r>
          </a:p>
          <a:p>
            <a:pPr>
              <a:lnSpc>
                <a:spcPct val="150000"/>
              </a:lnSpc>
            </a:pPr>
            <a:endParaRPr lang="pt-BR" sz="2400" b="1" dirty="0">
              <a:solidFill>
                <a:srgbClr val="1C1E21"/>
              </a:solidFill>
              <a:latin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1C1E21"/>
                </a:solidFill>
                <a:latin typeface="inherit"/>
              </a:rPr>
              <a:t>PLOA para o ano de 2020:</a:t>
            </a:r>
            <a:br>
              <a:rPr lang="pt-BR" sz="2400" b="1" dirty="0">
                <a:solidFill>
                  <a:srgbClr val="1C1E21"/>
                </a:solidFill>
                <a:latin typeface="inherit"/>
              </a:rPr>
            </a:br>
            <a:r>
              <a:rPr lang="pt-BR" sz="2400" b="1" dirty="0">
                <a:solidFill>
                  <a:srgbClr val="1C1E21"/>
                </a:solidFill>
                <a:latin typeface="inherit"/>
              </a:rPr>
              <a:t>Bolsas: R$ 1.004.827.101,00</a:t>
            </a:r>
            <a:br>
              <a:rPr lang="pt-BR" sz="2400" b="1" dirty="0">
                <a:solidFill>
                  <a:srgbClr val="1C1E21"/>
                </a:solidFill>
                <a:latin typeface="inherit"/>
              </a:rPr>
            </a:br>
            <a:r>
              <a:rPr lang="pt-BR" sz="2400" b="1" dirty="0">
                <a:solidFill>
                  <a:srgbClr val="1C1E21"/>
                </a:solidFill>
                <a:latin typeface="inherit"/>
              </a:rPr>
              <a:t>Fomento: R$ 18.654.978,00 [redução de 88% aprox.]</a:t>
            </a:r>
            <a:br>
              <a:rPr lang="pt-BR" sz="2400" b="1" dirty="0">
                <a:solidFill>
                  <a:srgbClr val="1C1E21"/>
                </a:solidFill>
                <a:latin typeface="inherit"/>
              </a:rPr>
            </a:br>
            <a:r>
              <a:rPr lang="pt-BR" sz="2400" b="1" dirty="0">
                <a:solidFill>
                  <a:srgbClr val="1C1E21"/>
                </a:solidFill>
                <a:latin typeface="inherit"/>
              </a:rPr>
              <a:t>Administração do CNPq: 41.755.410,00 [redução de 44%]</a:t>
            </a:r>
            <a:br>
              <a:rPr lang="pt-BR" sz="2400" b="1" dirty="0">
                <a:solidFill>
                  <a:srgbClr val="1C1E21"/>
                </a:solidFill>
                <a:latin typeface="inherit"/>
              </a:rPr>
            </a:br>
            <a:r>
              <a:rPr lang="pt-BR" sz="2400" b="1" dirty="0">
                <a:solidFill>
                  <a:srgbClr val="1C1E21"/>
                </a:solidFill>
                <a:latin typeface="inherit"/>
              </a:rPr>
              <a:t>Total de 2020: R$ 1.065.237.489,00 [aumento de 4%]</a:t>
            </a:r>
            <a:endParaRPr lang="pt-BR" sz="2400" b="1" i="0" dirty="0">
              <a:solidFill>
                <a:srgbClr val="1C1E21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3978682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945" y="2537521"/>
            <a:ext cx="9150627" cy="432047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-19839"/>
            <a:ext cx="12192000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Situação extremamente preocupante do CNPq: 84 mil bolsistas de IC, de PG e de Pesquisa.</a:t>
            </a:r>
          </a:p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Recursos orçamentários para 2020 em patamar muito baixo, em especial o fomento</a:t>
            </a:r>
            <a:endParaRPr lang="pt-BR" sz="2400" b="1" dirty="0"/>
          </a:p>
        </p:txBody>
      </p:sp>
      <p:cxnSp>
        <p:nvCxnSpPr>
          <p:cNvPr id="5" name="Conector de seta reta 4"/>
          <p:cNvCxnSpPr/>
          <p:nvPr/>
        </p:nvCxnSpPr>
        <p:spPr>
          <a:xfrm flipH="1" flipV="1">
            <a:off x="10770247" y="4872530"/>
            <a:ext cx="25281" cy="1404163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06533" y="1398908"/>
            <a:ext cx="1295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FF0000"/>
                </a:solidFill>
              </a:rPr>
              <a:t>CNPQ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413710" y="627669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2018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0984827" y="627107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2019</a:t>
            </a:r>
          </a:p>
        </p:txBody>
      </p:sp>
      <p:cxnSp>
        <p:nvCxnSpPr>
          <p:cNvPr id="11" name="Conector de seta reta 10"/>
          <p:cNvCxnSpPr/>
          <p:nvPr/>
        </p:nvCxnSpPr>
        <p:spPr>
          <a:xfrm flipV="1">
            <a:off x="11255065" y="5293050"/>
            <a:ext cx="30608" cy="983642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11117749" y="4882896"/>
            <a:ext cx="8258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</a:rPr>
              <a:t>1,2 bi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0424880" y="4441643"/>
            <a:ext cx="8258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</a:rPr>
              <a:t>1,4 bi</a:t>
            </a:r>
          </a:p>
        </p:txBody>
      </p:sp>
      <p:cxnSp>
        <p:nvCxnSpPr>
          <p:cNvPr id="13" name="Conector de seta reta 12"/>
          <p:cNvCxnSpPr/>
          <p:nvPr/>
        </p:nvCxnSpPr>
        <p:spPr>
          <a:xfrm flipV="1">
            <a:off x="11768327" y="5560282"/>
            <a:ext cx="0" cy="71078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>
            <a:extLst>
              <a:ext uri="{FF2B5EF4-FFF2-40B4-BE49-F238E27FC236}">
                <a16:creationId xmlns:a16="http://schemas.microsoft.com/office/drawing/2014/main" id="{73390B57-30BE-403D-AD0F-A3DA6008C8EC}"/>
              </a:ext>
            </a:extLst>
          </p:cNvPr>
          <p:cNvSpPr/>
          <p:nvPr/>
        </p:nvSpPr>
        <p:spPr>
          <a:xfrm>
            <a:off x="10044332" y="4872530"/>
            <a:ext cx="380058" cy="93742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2119FDAB-9835-4996-A0DE-795731614AAD}"/>
              </a:ext>
            </a:extLst>
          </p:cNvPr>
          <p:cNvSpPr/>
          <p:nvPr/>
        </p:nvSpPr>
        <p:spPr>
          <a:xfrm>
            <a:off x="10573731" y="4882897"/>
            <a:ext cx="369378" cy="136986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D57BF35B-855B-4414-B779-D8C71C75E21B}"/>
              </a:ext>
            </a:extLst>
          </p:cNvPr>
          <p:cNvSpPr/>
          <p:nvPr/>
        </p:nvSpPr>
        <p:spPr>
          <a:xfrm>
            <a:off x="11092450" y="5330858"/>
            <a:ext cx="369378" cy="93742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86DFF26A-FEA6-4DB5-B771-6C32E42DBE4A}"/>
              </a:ext>
            </a:extLst>
          </p:cNvPr>
          <p:cNvSpPr/>
          <p:nvPr/>
        </p:nvSpPr>
        <p:spPr>
          <a:xfrm>
            <a:off x="11624443" y="5339263"/>
            <a:ext cx="369378" cy="93742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4F730F49-1B6D-42E2-8898-071B28407007}"/>
              </a:ext>
            </a:extLst>
          </p:cNvPr>
          <p:cNvSpPr txBox="1"/>
          <p:nvPr/>
        </p:nvSpPr>
        <p:spPr>
          <a:xfrm>
            <a:off x="11514676" y="626010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2020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0CD8BD5-B4B6-4AD2-B835-5EE2123CAF6E}"/>
              </a:ext>
            </a:extLst>
          </p:cNvPr>
          <p:cNvSpPr/>
          <p:nvPr/>
        </p:nvSpPr>
        <p:spPr>
          <a:xfrm>
            <a:off x="4644571" y="1448314"/>
            <a:ext cx="75474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Fomento a Projetos, Programas e Redes de Pesquisa e Desenvolvimento (P&amp;D) </a:t>
            </a:r>
          </a:p>
          <a:p>
            <a:pPr algn="ctr"/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2019: 127.440.470;   2020: 16.582.978 	 </a:t>
            </a:r>
            <a:r>
              <a:rPr lang="pt-BR" sz="2200" b="1" dirty="0">
                <a:solidFill>
                  <a:srgbClr val="002060"/>
                </a:solidFill>
                <a:latin typeface="Calibri" panose="020F0502020204030204" pitchFamily="34" charset="0"/>
              </a:rPr>
              <a:t>Queda de 87% </a:t>
            </a: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9A137794-BC32-4EDF-B618-5D2D183C5CD9}"/>
              </a:ext>
            </a:extLst>
          </p:cNvPr>
          <p:cNvSpPr/>
          <p:nvPr/>
        </p:nvSpPr>
        <p:spPr>
          <a:xfrm>
            <a:off x="1402080" y="3429000"/>
            <a:ext cx="4563291" cy="1215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5857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-98477"/>
            <a:ext cx="12293600" cy="7771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b="1" dirty="0">
              <a:latin typeface="Calibri" panose="020F0502020204030204" pitchFamily="34" charset="0"/>
            </a:endParaRPr>
          </a:p>
          <a:p>
            <a:r>
              <a:rPr lang="pt-BR" sz="3200" b="1" dirty="0">
                <a:latin typeface="Calibri" panose="020F0502020204030204" pitchFamily="34" charset="0"/>
              </a:rPr>
              <a:t>Desafios da ciência brasileira</a:t>
            </a:r>
          </a:p>
          <a:p>
            <a:endParaRPr lang="pt-BR" sz="1200" b="1" dirty="0">
              <a:latin typeface="Calibri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Tx/>
              <a:buAutoNum type="arabicPeriod"/>
            </a:pPr>
            <a:r>
              <a:rPr lang="pt-BR" sz="2400" b="1" dirty="0">
                <a:latin typeface="Calibri" panose="020F0502020204030204" pitchFamily="34" charset="0"/>
              </a:rPr>
              <a:t>Educação de qualidade (em particular educação científica)</a:t>
            </a:r>
          </a:p>
          <a:p>
            <a:pPr marL="800100" lvl="1" indent="-342900">
              <a:lnSpc>
                <a:spcPct val="150000"/>
              </a:lnSpc>
              <a:buFontTx/>
              <a:buAutoNum type="arabicPeriod"/>
            </a:pPr>
            <a:r>
              <a:rPr lang="pt-BR" sz="2400" b="1" u="sng" dirty="0">
                <a:latin typeface="Calibri" panose="020F0502020204030204" pitchFamily="34" charset="0"/>
              </a:rPr>
              <a:t>Recursos adequados para C&amp;T: um momento de crise grave</a:t>
            </a:r>
          </a:p>
          <a:p>
            <a:pPr marL="800100" lvl="1" indent="-342900">
              <a:lnSpc>
                <a:spcPct val="150000"/>
              </a:lnSpc>
              <a:buFontTx/>
              <a:buAutoNum type="arabicPeriod"/>
            </a:pPr>
            <a:r>
              <a:rPr lang="pt-BR" sz="2400" b="1" dirty="0">
                <a:latin typeface="Calibri" panose="020F0502020204030204" pitchFamily="34" charset="0"/>
              </a:rPr>
              <a:t>Recomposição da força de trabalho em CT&amp;I. Emprego para os profissionais formados.</a:t>
            </a:r>
          </a:p>
          <a:p>
            <a:pPr marL="800100" lvl="1" indent="-342900">
              <a:lnSpc>
                <a:spcPct val="150000"/>
              </a:lnSpc>
              <a:buFontTx/>
              <a:buAutoNum type="arabicPeriod"/>
            </a:pPr>
            <a:r>
              <a:rPr lang="pt-BR" sz="2400" b="1" dirty="0">
                <a:latin typeface="Calibri" panose="020F0502020204030204" pitchFamily="34" charset="0"/>
              </a:rPr>
              <a:t>Desburocratização e marcos legais adequados</a:t>
            </a:r>
          </a:p>
          <a:p>
            <a:pPr marL="800100" lvl="1" indent="-342900">
              <a:lnSpc>
                <a:spcPct val="150000"/>
              </a:lnSpc>
              <a:buFontTx/>
              <a:buAutoNum type="arabicPeriod"/>
            </a:pPr>
            <a:r>
              <a:rPr lang="pt-BR" sz="2400" b="1" dirty="0">
                <a:latin typeface="Calibri" panose="020F0502020204030204" pitchFamily="34" charset="0"/>
              </a:rPr>
              <a:t>Melhoria da qualidade da pesquisa produzida</a:t>
            </a:r>
          </a:p>
          <a:p>
            <a:pPr marL="800100" lvl="1" indent="-342900">
              <a:lnSpc>
                <a:spcPct val="150000"/>
              </a:lnSpc>
              <a:buFontTx/>
              <a:buAutoNum type="arabicPeriod"/>
            </a:pPr>
            <a:r>
              <a:rPr lang="pt-BR" sz="2400" b="1" dirty="0">
                <a:latin typeface="Calibri" panose="020F0502020204030204" pitchFamily="34" charset="0"/>
              </a:rPr>
              <a:t>Inovação: 66 posição no IGI. Inovação tecnológica e social</a:t>
            </a:r>
          </a:p>
          <a:p>
            <a:pPr marL="800100" lvl="1" indent="-342900">
              <a:lnSpc>
                <a:spcPct val="150000"/>
              </a:lnSpc>
              <a:buFontTx/>
              <a:buAutoNum type="arabicPeriod"/>
            </a:pPr>
            <a:r>
              <a:rPr lang="pt-BR" sz="2400" b="1" dirty="0">
                <a:latin typeface="Calibri" panose="020F0502020204030204" pitchFamily="34" charset="0"/>
              </a:rPr>
              <a:t>Compartilhar a ciência produzida. Ciência cidadã e para a cidadania.</a:t>
            </a:r>
          </a:p>
          <a:p>
            <a:pPr marL="800100" lvl="1" indent="-342900">
              <a:lnSpc>
                <a:spcPct val="150000"/>
              </a:lnSpc>
              <a:buFontTx/>
              <a:buAutoNum type="arabicPeriod"/>
            </a:pPr>
            <a:r>
              <a:rPr lang="pt-BR" sz="2400" b="1" dirty="0">
                <a:latin typeface="Calibri" panose="020F0502020204030204" pitchFamily="34" charset="0"/>
              </a:rPr>
              <a:t>CT&amp;I em um projeto de nação:  democrática, mais rica e justa, menos desigual, soberana, com desenvolvimento sustentável.</a:t>
            </a:r>
          </a:p>
          <a:p>
            <a:pPr marL="800100" lvl="1" indent="-342900">
              <a:lnSpc>
                <a:spcPct val="150000"/>
              </a:lnSpc>
              <a:buFontTx/>
              <a:buAutoNum type="arabicPeriod"/>
            </a:pPr>
            <a:endParaRPr lang="pt-BR" sz="2400" b="1" dirty="0">
              <a:latin typeface="Calibri" panose="020F0502020204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pt-BR" sz="2400" b="1" dirty="0">
                <a:latin typeface="Calibri" panose="020F0502020204030204" pitchFamily="34" charset="0"/>
              </a:rPr>
              <a:t> </a:t>
            </a:r>
          </a:p>
          <a:p>
            <a:pPr lvl="1">
              <a:lnSpc>
                <a:spcPct val="150000"/>
              </a:lnSpc>
            </a:pPr>
            <a:endParaRPr lang="pt-BR" sz="3200" dirty="0">
              <a:latin typeface="Calibri" panose="020F050202020403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1086" y="-126612"/>
            <a:ext cx="3781529" cy="212632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88CFD4C3-0537-4BE9-9E8B-59A581D042B2}"/>
              </a:ext>
            </a:extLst>
          </p:cNvPr>
          <p:cNvSpPr/>
          <p:nvPr/>
        </p:nvSpPr>
        <p:spPr>
          <a:xfrm>
            <a:off x="2315809" y="5802455"/>
            <a:ext cx="12192000" cy="10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200" b="1" dirty="0">
                <a:solidFill>
                  <a:srgbClr val="002060"/>
                </a:solidFill>
              </a:rPr>
              <a:t>“Ciência empobrecida: tecnologia de segunda classe!” </a:t>
            </a:r>
          </a:p>
          <a:p>
            <a:pPr algn="ctr">
              <a:lnSpc>
                <a:spcPct val="150000"/>
              </a:lnSpc>
            </a:pPr>
            <a:r>
              <a:rPr lang="pt-BR" sz="2200" b="1" dirty="0">
                <a:solidFill>
                  <a:srgbClr val="002060"/>
                </a:solidFill>
              </a:rPr>
              <a:t>Sociedade desigual, país sem soberania ...  [José Leite Lopes]</a:t>
            </a:r>
          </a:p>
        </p:txBody>
      </p:sp>
    </p:spTree>
    <p:extLst>
      <p:ext uri="{BB962C8B-B14F-4D97-AF65-F5344CB8AC3E}">
        <p14:creationId xmlns:p14="http://schemas.microsoft.com/office/powerpoint/2010/main" val="174214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DA8DCB1C-EE47-7D44-83BC-B565BA0151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3387796"/>
              </p:ext>
            </p:extLst>
          </p:nvPr>
        </p:nvGraphicFramePr>
        <p:xfrm>
          <a:off x="590843" y="0"/>
          <a:ext cx="10986867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037BE778-26F0-4FC0-A108-69BD7B87221B}"/>
              </a:ext>
            </a:extLst>
          </p:cNvPr>
          <p:cNvSpPr/>
          <p:nvPr/>
        </p:nvSpPr>
        <p:spPr>
          <a:xfrm flipH="1">
            <a:off x="8359725" y="2082019"/>
            <a:ext cx="235635" cy="731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54A3657-4644-4DDF-844D-0DE33A2684EC}"/>
              </a:ext>
            </a:extLst>
          </p:cNvPr>
          <p:cNvSpPr/>
          <p:nvPr/>
        </p:nvSpPr>
        <p:spPr>
          <a:xfrm>
            <a:off x="7634067" y="5008064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2200" b="1" dirty="0">
                <a:solidFill>
                  <a:srgbClr val="FF0000"/>
                </a:solidFill>
              </a:rPr>
              <a:t>LOA 2019 – 1.228.359.684</a:t>
            </a:r>
          </a:p>
          <a:p>
            <a:r>
              <a:rPr lang="fi-FI" sz="2200" b="1" dirty="0">
                <a:solidFill>
                  <a:srgbClr val="FF0000"/>
                </a:solidFill>
              </a:rPr>
              <a:t>PLOA 2020 – 1.279.315.074</a:t>
            </a:r>
            <a:endParaRPr lang="pt-B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64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BB5A374-AD91-456B-B7B3-AC0AB3F57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09814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D9304BB-C306-4FC8-A5A3-886D0A920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5921" y="4332849"/>
            <a:ext cx="3285710" cy="250916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A02A185-DF4A-46CB-891C-55F233217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74" y="5098140"/>
            <a:ext cx="9175706" cy="112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30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B09F2F6B-3756-4FB1-9487-E7ACE2A209E8}"/>
              </a:ext>
            </a:extLst>
          </p:cNvPr>
          <p:cNvSpPr/>
          <p:nvPr/>
        </p:nvSpPr>
        <p:spPr>
          <a:xfrm>
            <a:off x="6773778" y="252672"/>
            <a:ext cx="5418221" cy="6714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Queremos a recomposição imediata do Orçamento do CNPq, em 2019, com um </a:t>
            </a:r>
            <a:r>
              <a:rPr lang="pt-BR" b="1" u="sng" dirty="0">
                <a:latin typeface="Calibri" panose="020F0502020204030204" pitchFamily="34" charset="0"/>
                <a:cs typeface="Calibri" panose="020F0502020204030204" pitchFamily="34" charset="0"/>
              </a:rPr>
              <a:t>aporte suplementar de recursos da ordem de R$ 330 milhões 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para que ele possa cumprir os seus compromissos deste ano, em particular no pagamento das bolsas. 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t-BR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Conclamamos as instâncias decisórias do Executivo e do Legislativo Federal a reverterem imediatamente este quadro crítico de desmonte do CNPq e a colocarem também, </a:t>
            </a:r>
            <a:r>
              <a:rPr lang="pt-BR" b="1" u="sng" dirty="0">
                <a:latin typeface="Calibri" panose="020F0502020204030204" pitchFamily="34" charset="0"/>
                <a:cs typeface="Calibri" panose="020F0502020204030204" pitchFamily="34" charset="0"/>
              </a:rPr>
              <a:t>no Orçamento de 2020, os recursos necessários ao funcionamento pleno do CNPq. </a:t>
            </a: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pt-BR" sz="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t-BR" b="1" u="sng" dirty="0">
                <a:latin typeface="Calibri" panose="020F0502020204030204" pitchFamily="34" charset="0"/>
                <a:cs typeface="Calibri" panose="020F0502020204030204" pitchFamily="34" charset="0"/>
              </a:rPr>
              <a:t>Consideramos inaceitável a extinção do CNPq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, como sinaliza este estrangulamento orçamentário e uma política para a CT&amp;I sem compromisso com o desenvolvimento científico e econômico do País e com a soberania nacional. </a:t>
            </a: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pt-BR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pt-BR" b="1" dirty="0" err="1">
                <a:latin typeface="Calibri" panose="020F0502020204030204" pitchFamily="34" charset="0"/>
                <a:cs typeface="Calibri" panose="020F0502020204030204" pitchFamily="34" charset="0"/>
              </a:rPr>
              <a:t>somostodosCNPq</a:t>
            </a:r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2E2D276-3F8C-458C-AC44-4C87BC497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5884"/>
            <a:ext cx="6858001" cy="643742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AC1FFAE-473D-4B5F-A5D8-29B126C6D013}"/>
              </a:ext>
            </a:extLst>
          </p:cNvPr>
          <p:cNvSpPr txBox="1"/>
          <p:nvPr/>
        </p:nvSpPr>
        <p:spPr>
          <a:xfrm>
            <a:off x="4637058" y="5008099"/>
            <a:ext cx="20970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2060"/>
                </a:solidFill>
              </a:rPr>
              <a:t>925.000 </a:t>
            </a:r>
          </a:p>
          <a:p>
            <a:pPr algn="ctr"/>
            <a:r>
              <a:rPr lang="pt-BR" sz="3200" b="1" dirty="0">
                <a:solidFill>
                  <a:srgbClr val="002060"/>
                </a:solidFill>
              </a:rPr>
              <a:t>assinaturas</a:t>
            </a:r>
          </a:p>
        </p:txBody>
      </p:sp>
    </p:spTree>
    <p:extLst>
      <p:ext uri="{BB962C8B-B14F-4D97-AF65-F5344CB8AC3E}">
        <p14:creationId xmlns:p14="http://schemas.microsoft.com/office/powerpoint/2010/main" val="3321021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39C7368-3743-4EC6-B00B-BA01424BA63A}"/>
              </a:ext>
            </a:extLst>
          </p:cNvPr>
          <p:cNvSpPr/>
          <p:nvPr/>
        </p:nvSpPr>
        <p:spPr>
          <a:xfrm>
            <a:off x="0" y="0"/>
            <a:ext cx="6096000" cy="76040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 petição tem apoio das seguintes entidades científicas e acadêmicas brasileiras:</a:t>
            </a:r>
            <a:endParaRPr lang="pt-BR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Sociedade Brasileira para o Progresso da Ciência (SBPC)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Academia Brasileira de Ciências (ABC)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Associação Nacional dos Dirigentes das Instituições Federais de Ensino Superior (ANDIFES)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Conselho Nacional das Fundações de Amparo à Pesquisa (CONFAP)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Conselho Nacional das Fundações de Apoio às Instituições de Ensino Superior e de Pesquisa Científica e Tecnológica (CONFIES)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Conselho Nacional das Instituições da Rede Federal de Educação Profissional, Científica e Tecnológica (CONIF)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Fórum Nacional de Pró-reitores de Pesquisa e Pós-graduação (FOPROP)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Rede Brasileira de Cidade Inteligentes &amp; Humanas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Academia Internacional para o Desenvolvimento da Pesquisa em Turismo no Brasil (ABRATUR)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Associação Brasileira das Instituições de Pesquisa Tecnológica e Inovação (</a:t>
            </a:r>
            <a:r>
              <a:rPr lang="pt-BR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Abipti</a:t>
            </a:r>
            <a:r>
              <a:rPr lang="pt-BR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Associação Brasileira de Antropologia (ABA)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Associação Brasileira de Ciência Ecológica (ABECO)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Associação Brasileira de Ciência Política (ABCP)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Associação Brasileira de Ciências Farmacêuticas (ABCF)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Associação Brasileira de Cristalografia (</a:t>
            </a:r>
            <a:r>
              <a:rPr lang="pt-BR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ABCr</a:t>
            </a:r>
            <a:r>
              <a:rPr lang="pt-BR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pt-BR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pt-BR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2996212-90E6-4975-AFCD-9FE12890C986}"/>
              </a:ext>
            </a:extLst>
          </p:cNvPr>
          <p:cNvSpPr/>
          <p:nvPr/>
        </p:nvSpPr>
        <p:spPr>
          <a:xfrm>
            <a:off x="6241367" y="0"/>
            <a:ext cx="6096000" cy="8417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Associação Brasileira de Currículo (</a:t>
            </a:r>
            <a:r>
              <a:rPr lang="pt-BR" sz="11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ABdC</a:t>
            </a:r>
            <a:r>
              <a:rPr lang="pt-BR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Associação Brasileira de Educação a Distância (ABED)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Associação Brasileira de Enfermagem (ABEN)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Associação Brasileira de Engenharia de Produção (ABEPRO)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Associação Brasileira de Engenharia e Ciências Mecânicas (ABCM)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Associação Brasileira de Estatística (ABE)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Associação Brasileira de Estudos da Defesa (ABED)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Associação Brasileira de Estudos do Século XVIII (ABES XVIII)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Associação Brasileira de Estudos Populacionais (ABEP)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Associação Brasileira de Estudos Sociais das Ciências e das Tecnologias (Esocite.BR)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Associação Brasileira de Física Médica (ABFM)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Associação Brasileira de Linguística (ABRALIN)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Associação Brasileira de Pesquisa em Educação em Ciências (ABRAPEC)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Associação Brasileira de Pesquisadores de Comunicação Organizacional e de Rela)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Associação Brasileira de Pesquisadores em Jornalismo (</a:t>
            </a:r>
            <a:r>
              <a:rPr lang="pt-BR" sz="11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SBPJor</a:t>
            </a:r>
            <a:r>
              <a:rPr lang="pt-BR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Associação Brasileira de Psicologia Política (ABCP)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Associação Brasileira de Psicologia Social (ABRAPSO)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Associação Brasileira de Relações Internacionais (ABRI)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pt-BR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pt-BR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pt-BR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pt-BR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pt-BR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5BF7DE1-8091-4810-AC28-3A68E2F73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367" y="0"/>
            <a:ext cx="51393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27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BA5EA078-3378-8B49-ABB6-A55949D79BE5}"/>
              </a:ext>
            </a:extLst>
          </p:cNvPr>
          <p:cNvGrpSpPr/>
          <p:nvPr/>
        </p:nvGrpSpPr>
        <p:grpSpPr>
          <a:xfrm>
            <a:off x="773723" y="0"/>
            <a:ext cx="10860259" cy="6858000"/>
            <a:chOff x="0" y="0"/>
            <a:chExt cx="9148576" cy="5085221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37512DA1-82D4-4647-9B47-FC9A2473202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65712621"/>
                </p:ext>
              </p:extLst>
            </p:nvPr>
          </p:nvGraphicFramePr>
          <p:xfrm>
            <a:off x="0" y="0"/>
            <a:ext cx="9148576" cy="457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pic>
          <p:nvPicPr>
            <p:cNvPr id="4" name="Imagem 3" descr="Resultado de imagem para logo sbpc 70">
              <a:extLst>
                <a:ext uri="{FF2B5EF4-FFF2-40B4-BE49-F238E27FC236}">
                  <a16:creationId xmlns:a16="http://schemas.microsoft.com/office/drawing/2014/main" id="{6DB5F147-7260-6940-935C-6B5A838AEA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5106" y="115455"/>
              <a:ext cx="1105963" cy="565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D8D18E7E-B8AE-5343-A9E1-E1CB35A660BC}"/>
                </a:ext>
              </a:extLst>
            </p:cNvPr>
            <p:cNvGrpSpPr/>
            <p:nvPr/>
          </p:nvGrpSpPr>
          <p:grpSpPr>
            <a:xfrm>
              <a:off x="1155700" y="4564936"/>
              <a:ext cx="7577041" cy="520285"/>
              <a:chOff x="1155700" y="4564936"/>
              <a:chExt cx="7628996" cy="529649"/>
            </a:xfrm>
          </p:grpSpPr>
          <p:grpSp>
            <p:nvGrpSpPr>
              <p:cNvPr id="7" name="Agrupar 6">
                <a:extLst>
                  <a:ext uri="{FF2B5EF4-FFF2-40B4-BE49-F238E27FC236}">
                    <a16:creationId xmlns:a16="http://schemas.microsoft.com/office/drawing/2014/main" id="{08AA5053-AC2D-3C4F-B3D7-703B8F6EE8E1}"/>
                  </a:ext>
                </a:extLst>
              </p:cNvPr>
              <p:cNvGrpSpPr/>
              <p:nvPr/>
            </p:nvGrpSpPr>
            <p:grpSpPr>
              <a:xfrm>
                <a:off x="1155700" y="4564936"/>
                <a:ext cx="7529068" cy="153691"/>
                <a:chOff x="1155700" y="4564936"/>
                <a:chExt cx="7529068" cy="153691"/>
              </a:xfrm>
            </p:grpSpPr>
            <p:sp>
              <p:nvSpPr>
                <p:cNvPr id="20" name="Colchete Esquerdo 19">
                  <a:extLst>
                    <a:ext uri="{FF2B5EF4-FFF2-40B4-BE49-F238E27FC236}">
                      <a16:creationId xmlns:a16="http://schemas.microsoft.com/office/drawing/2014/main" id="{51389B1C-5247-774F-B2A1-CFAB82C0ADD3}"/>
                    </a:ext>
                  </a:extLst>
                </p:cNvPr>
                <p:cNvSpPr/>
                <p:nvPr/>
              </p:nvSpPr>
              <p:spPr>
                <a:xfrm rot="16200000">
                  <a:off x="1425715" y="4294921"/>
                  <a:ext cx="144322" cy="684351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1" name="Colchete Esquerdo 20">
                  <a:extLst>
                    <a:ext uri="{FF2B5EF4-FFF2-40B4-BE49-F238E27FC236}">
                      <a16:creationId xmlns:a16="http://schemas.microsoft.com/office/drawing/2014/main" id="{8C9D9E7D-1A48-774F-8001-34DC6CEE4688}"/>
                    </a:ext>
                  </a:extLst>
                </p:cNvPr>
                <p:cNvSpPr/>
                <p:nvPr/>
              </p:nvSpPr>
              <p:spPr>
                <a:xfrm rot="16200000">
                  <a:off x="2114472" y="4301291"/>
                  <a:ext cx="144322" cy="690350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2" name="Colchete Esquerdo 21">
                  <a:extLst>
                    <a:ext uri="{FF2B5EF4-FFF2-40B4-BE49-F238E27FC236}">
                      <a16:creationId xmlns:a16="http://schemas.microsoft.com/office/drawing/2014/main" id="{B3036BAA-8208-0A49-A67F-F41FBF794482}"/>
                    </a:ext>
                  </a:extLst>
                </p:cNvPr>
                <p:cNvSpPr/>
                <p:nvPr/>
              </p:nvSpPr>
              <p:spPr>
                <a:xfrm rot="16200000">
                  <a:off x="2801164" y="4304516"/>
                  <a:ext cx="144322" cy="682294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3" name="Colchete Esquerdo 22">
                  <a:extLst>
                    <a:ext uri="{FF2B5EF4-FFF2-40B4-BE49-F238E27FC236}">
                      <a16:creationId xmlns:a16="http://schemas.microsoft.com/office/drawing/2014/main" id="{DEB3D9FB-36D7-2A42-A6FF-2752C6EEFF48}"/>
                    </a:ext>
                  </a:extLst>
                </p:cNvPr>
                <p:cNvSpPr/>
                <p:nvPr/>
              </p:nvSpPr>
              <p:spPr>
                <a:xfrm rot="16200000">
                  <a:off x="3487416" y="4302115"/>
                  <a:ext cx="144322" cy="684351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4" name="Colchete Esquerdo 23">
                  <a:extLst>
                    <a:ext uri="{FF2B5EF4-FFF2-40B4-BE49-F238E27FC236}">
                      <a16:creationId xmlns:a16="http://schemas.microsoft.com/office/drawing/2014/main" id="{1F36929D-A906-9642-9205-74254AF7CE5E}"/>
                    </a:ext>
                  </a:extLst>
                </p:cNvPr>
                <p:cNvSpPr/>
                <p:nvPr/>
              </p:nvSpPr>
              <p:spPr>
                <a:xfrm rot="16200000">
                  <a:off x="4171264" y="4302125"/>
                  <a:ext cx="144322" cy="684351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5" name="Colchete Esquerdo 24">
                  <a:extLst>
                    <a:ext uri="{FF2B5EF4-FFF2-40B4-BE49-F238E27FC236}">
                      <a16:creationId xmlns:a16="http://schemas.microsoft.com/office/drawing/2014/main" id="{46449B71-C076-3949-BE93-150E0F65FD99}"/>
                    </a:ext>
                  </a:extLst>
                </p:cNvPr>
                <p:cNvSpPr/>
                <p:nvPr/>
              </p:nvSpPr>
              <p:spPr>
                <a:xfrm rot="16200000">
                  <a:off x="4855112" y="4302119"/>
                  <a:ext cx="144322" cy="684351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6" name="Colchete Esquerdo 25">
                  <a:extLst>
                    <a:ext uri="{FF2B5EF4-FFF2-40B4-BE49-F238E27FC236}">
                      <a16:creationId xmlns:a16="http://schemas.microsoft.com/office/drawing/2014/main" id="{D503F0BF-DA17-8746-B1EE-485C5D4E058C}"/>
                    </a:ext>
                  </a:extLst>
                </p:cNvPr>
                <p:cNvSpPr/>
                <p:nvPr/>
              </p:nvSpPr>
              <p:spPr>
                <a:xfrm rot="16200000">
                  <a:off x="5538961" y="4302117"/>
                  <a:ext cx="144322" cy="684351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7" name="Colchete Esquerdo 26">
                  <a:extLst>
                    <a:ext uri="{FF2B5EF4-FFF2-40B4-BE49-F238E27FC236}">
                      <a16:creationId xmlns:a16="http://schemas.microsoft.com/office/drawing/2014/main" id="{AD948451-D254-F245-A031-6A1557D3F782}"/>
                    </a:ext>
                  </a:extLst>
                </p:cNvPr>
                <p:cNvSpPr/>
                <p:nvPr/>
              </p:nvSpPr>
              <p:spPr>
                <a:xfrm rot="16200000">
                  <a:off x="6222800" y="4302122"/>
                  <a:ext cx="144322" cy="684351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8" name="Colchete Esquerdo 27">
                  <a:extLst>
                    <a:ext uri="{FF2B5EF4-FFF2-40B4-BE49-F238E27FC236}">
                      <a16:creationId xmlns:a16="http://schemas.microsoft.com/office/drawing/2014/main" id="{D51F701E-1844-3C45-916A-384FB5558342}"/>
                    </a:ext>
                  </a:extLst>
                </p:cNvPr>
                <p:cNvSpPr/>
                <p:nvPr/>
              </p:nvSpPr>
              <p:spPr>
                <a:xfrm rot="16200000">
                  <a:off x="6906651" y="4302117"/>
                  <a:ext cx="144322" cy="684351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29" name="Colchete Esquerdo 28">
                  <a:extLst>
                    <a:ext uri="{FF2B5EF4-FFF2-40B4-BE49-F238E27FC236}">
                      <a16:creationId xmlns:a16="http://schemas.microsoft.com/office/drawing/2014/main" id="{0DE194B4-7128-9649-955B-5F2BBA0B6ED1}"/>
                    </a:ext>
                  </a:extLst>
                </p:cNvPr>
                <p:cNvSpPr/>
                <p:nvPr/>
              </p:nvSpPr>
              <p:spPr>
                <a:xfrm rot="16200000">
                  <a:off x="7590496" y="4302113"/>
                  <a:ext cx="144322" cy="684351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30" name="Colchete Esquerdo 29">
                  <a:extLst>
                    <a:ext uri="{FF2B5EF4-FFF2-40B4-BE49-F238E27FC236}">
                      <a16:creationId xmlns:a16="http://schemas.microsoft.com/office/drawing/2014/main" id="{F02B6247-1D9E-A84A-B788-9A8634463FE7}"/>
                    </a:ext>
                  </a:extLst>
                </p:cNvPr>
                <p:cNvSpPr/>
                <p:nvPr/>
              </p:nvSpPr>
              <p:spPr>
                <a:xfrm rot="16200000">
                  <a:off x="8270432" y="4295050"/>
                  <a:ext cx="144322" cy="684351"/>
                </a:xfrm>
                <a:prstGeom prst="leftBracke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</p:grpSp>
          <p:grpSp>
            <p:nvGrpSpPr>
              <p:cNvPr id="8" name="Agrupar 7">
                <a:extLst>
                  <a:ext uri="{FF2B5EF4-FFF2-40B4-BE49-F238E27FC236}">
                    <a16:creationId xmlns:a16="http://schemas.microsoft.com/office/drawing/2014/main" id="{DCA7A5B1-175D-6643-A290-9D465F787C10}"/>
                  </a:ext>
                </a:extLst>
              </p:cNvPr>
              <p:cNvGrpSpPr/>
              <p:nvPr/>
            </p:nvGrpSpPr>
            <p:grpSpPr>
              <a:xfrm>
                <a:off x="1195176" y="4812450"/>
                <a:ext cx="7589520" cy="282135"/>
                <a:chOff x="1195176" y="4812450"/>
                <a:chExt cx="7589520" cy="282135"/>
              </a:xfrm>
            </p:grpSpPr>
            <p:sp>
              <p:nvSpPr>
                <p:cNvPr id="9" name="CaixaDeTexto 365">
                  <a:extLst>
                    <a:ext uri="{FF2B5EF4-FFF2-40B4-BE49-F238E27FC236}">
                      <a16:creationId xmlns:a16="http://schemas.microsoft.com/office/drawing/2014/main" id="{E0BFB8A7-A454-124D-86B0-505FF91F2F7D}"/>
                    </a:ext>
                  </a:extLst>
                </p:cNvPr>
                <p:cNvSpPr txBox="1"/>
                <p:nvPr/>
              </p:nvSpPr>
              <p:spPr>
                <a:xfrm>
                  <a:off x="1195176" y="4816358"/>
                  <a:ext cx="731520" cy="27432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000"/>
                    <a:t>+18,57%</a:t>
                  </a:r>
                </a:p>
              </p:txBody>
            </p:sp>
            <p:sp>
              <p:nvSpPr>
                <p:cNvPr id="10" name="CaixaDeTexto 366">
                  <a:extLst>
                    <a:ext uri="{FF2B5EF4-FFF2-40B4-BE49-F238E27FC236}">
                      <a16:creationId xmlns:a16="http://schemas.microsoft.com/office/drawing/2014/main" id="{6B30D9AA-88AA-5F49-B9E3-F61F21068829}"/>
                    </a:ext>
                  </a:extLst>
                </p:cNvPr>
                <p:cNvSpPr txBox="1"/>
                <p:nvPr/>
              </p:nvSpPr>
              <p:spPr>
                <a:xfrm>
                  <a:off x="1894651" y="4812450"/>
                  <a:ext cx="731520" cy="27432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000"/>
                    <a:t>-9,26%</a:t>
                  </a:r>
                </a:p>
              </p:txBody>
            </p:sp>
            <p:sp>
              <p:nvSpPr>
                <p:cNvPr id="11" name="CaixaDeTexto 367">
                  <a:extLst>
                    <a:ext uri="{FF2B5EF4-FFF2-40B4-BE49-F238E27FC236}">
                      <a16:creationId xmlns:a16="http://schemas.microsoft.com/office/drawing/2014/main" id="{EFE8DECB-7DE9-6B46-BC6F-4AE9EA2DC78A}"/>
                    </a:ext>
                  </a:extLst>
                </p:cNvPr>
                <p:cNvSpPr txBox="1"/>
                <p:nvPr/>
              </p:nvSpPr>
              <p:spPr>
                <a:xfrm>
                  <a:off x="2574592" y="4818311"/>
                  <a:ext cx="731520" cy="27432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000"/>
                    <a:t>+10,21%</a:t>
                  </a:r>
                </a:p>
              </p:txBody>
            </p:sp>
            <p:sp>
              <p:nvSpPr>
                <p:cNvPr id="12" name="CaixaDeTexto 368">
                  <a:extLst>
                    <a:ext uri="{FF2B5EF4-FFF2-40B4-BE49-F238E27FC236}">
                      <a16:creationId xmlns:a16="http://schemas.microsoft.com/office/drawing/2014/main" id="{A6096B90-AEDF-F446-AD8C-51727293C7AB}"/>
                    </a:ext>
                  </a:extLst>
                </p:cNvPr>
                <p:cNvSpPr txBox="1"/>
                <p:nvPr/>
              </p:nvSpPr>
              <p:spPr>
                <a:xfrm>
                  <a:off x="3254529" y="4814404"/>
                  <a:ext cx="731520" cy="27432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000"/>
                    <a:t>+18,12%</a:t>
                  </a:r>
                </a:p>
              </p:txBody>
            </p:sp>
            <p:sp>
              <p:nvSpPr>
                <p:cNvPr id="13" name="CaixaDeTexto 369">
                  <a:extLst>
                    <a:ext uri="{FF2B5EF4-FFF2-40B4-BE49-F238E27FC236}">
                      <a16:creationId xmlns:a16="http://schemas.microsoft.com/office/drawing/2014/main" id="{60F78268-C669-E846-BFB4-BC79807C6A16}"/>
                    </a:ext>
                  </a:extLst>
                </p:cNvPr>
                <p:cNvSpPr txBox="1"/>
                <p:nvPr/>
              </p:nvSpPr>
              <p:spPr>
                <a:xfrm>
                  <a:off x="3944237" y="4820265"/>
                  <a:ext cx="731520" cy="27432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000"/>
                    <a:t>-2,93%</a:t>
                  </a:r>
                </a:p>
              </p:txBody>
            </p:sp>
            <p:sp>
              <p:nvSpPr>
                <p:cNvPr id="14" name="CaixaDeTexto 370">
                  <a:extLst>
                    <a:ext uri="{FF2B5EF4-FFF2-40B4-BE49-F238E27FC236}">
                      <a16:creationId xmlns:a16="http://schemas.microsoft.com/office/drawing/2014/main" id="{9ADEABCF-D41E-C640-8B5A-0B779791A6DE}"/>
                    </a:ext>
                  </a:extLst>
                </p:cNvPr>
                <p:cNvSpPr txBox="1"/>
                <p:nvPr/>
              </p:nvSpPr>
              <p:spPr>
                <a:xfrm>
                  <a:off x="4633945" y="4816358"/>
                  <a:ext cx="731520" cy="27432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000"/>
                    <a:t>-17,5%</a:t>
                  </a:r>
                </a:p>
              </p:txBody>
            </p:sp>
            <p:sp>
              <p:nvSpPr>
                <p:cNvPr id="15" name="CaixaDeTexto 371">
                  <a:extLst>
                    <a:ext uri="{FF2B5EF4-FFF2-40B4-BE49-F238E27FC236}">
                      <a16:creationId xmlns:a16="http://schemas.microsoft.com/office/drawing/2014/main" id="{EA066FBC-0274-5945-91D9-2FCC3C7A0DE4}"/>
                    </a:ext>
                  </a:extLst>
                </p:cNvPr>
                <p:cNvSpPr txBox="1"/>
                <p:nvPr/>
              </p:nvSpPr>
              <p:spPr>
                <a:xfrm>
                  <a:off x="5313884" y="4812451"/>
                  <a:ext cx="731520" cy="27432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000"/>
                    <a:t>-11,5%</a:t>
                  </a:r>
                </a:p>
              </p:txBody>
            </p:sp>
            <p:sp>
              <p:nvSpPr>
                <p:cNvPr id="16" name="CaixaDeTexto 372">
                  <a:extLst>
                    <a:ext uri="{FF2B5EF4-FFF2-40B4-BE49-F238E27FC236}">
                      <a16:creationId xmlns:a16="http://schemas.microsoft.com/office/drawing/2014/main" id="{8254C2FC-3A06-934D-8172-EB2C3508AD53}"/>
                    </a:ext>
                  </a:extLst>
                </p:cNvPr>
                <p:cNvSpPr txBox="1"/>
                <p:nvPr/>
              </p:nvSpPr>
              <p:spPr>
                <a:xfrm>
                  <a:off x="6003591" y="4818312"/>
                  <a:ext cx="731520" cy="27432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000"/>
                    <a:t>-1,13%</a:t>
                  </a:r>
                </a:p>
              </p:txBody>
            </p:sp>
            <p:sp>
              <p:nvSpPr>
                <p:cNvPr id="17" name="CaixaDeTexto 373">
                  <a:extLst>
                    <a:ext uri="{FF2B5EF4-FFF2-40B4-BE49-F238E27FC236}">
                      <a16:creationId xmlns:a16="http://schemas.microsoft.com/office/drawing/2014/main" id="{FEBB7875-B16B-5846-97B5-D6CF9661A815}"/>
                    </a:ext>
                  </a:extLst>
                </p:cNvPr>
                <p:cNvSpPr txBox="1"/>
                <p:nvPr/>
              </p:nvSpPr>
              <p:spPr>
                <a:xfrm>
                  <a:off x="6693299" y="4814404"/>
                  <a:ext cx="731520" cy="27432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000"/>
                    <a:t>+23,42%</a:t>
                  </a:r>
                </a:p>
              </p:txBody>
            </p:sp>
            <p:sp>
              <p:nvSpPr>
                <p:cNvPr id="18" name="CaixaDeTexto 374">
                  <a:extLst>
                    <a:ext uri="{FF2B5EF4-FFF2-40B4-BE49-F238E27FC236}">
                      <a16:creationId xmlns:a16="http://schemas.microsoft.com/office/drawing/2014/main" id="{F42A3024-8092-2A4D-BC26-5A125F37320B}"/>
                    </a:ext>
                  </a:extLst>
                </p:cNvPr>
                <p:cNvSpPr txBox="1"/>
                <p:nvPr/>
              </p:nvSpPr>
              <p:spPr>
                <a:xfrm>
                  <a:off x="7383007" y="4820265"/>
                  <a:ext cx="731520" cy="27432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000"/>
                    <a:t>+30,38%</a:t>
                  </a:r>
                </a:p>
              </p:txBody>
            </p:sp>
            <p:sp>
              <p:nvSpPr>
                <p:cNvPr id="19" name="CaixaDeTexto 375">
                  <a:extLst>
                    <a:ext uri="{FF2B5EF4-FFF2-40B4-BE49-F238E27FC236}">
                      <a16:creationId xmlns:a16="http://schemas.microsoft.com/office/drawing/2014/main" id="{F6FCF9C5-F955-5340-8443-2DB58B477EC4}"/>
                    </a:ext>
                  </a:extLst>
                </p:cNvPr>
                <p:cNvSpPr txBox="1"/>
                <p:nvPr/>
              </p:nvSpPr>
              <p:spPr>
                <a:xfrm>
                  <a:off x="8053176" y="4816357"/>
                  <a:ext cx="731520" cy="27432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000">
                      <a:solidFill>
                        <a:srgbClr val="FF0000"/>
                      </a:solidFill>
                    </a:rPr>
                    <a:t>+13,13%</a:t>
                  </a:r>
                </a:p>
              </p:txBody>
            </p:sp>
          </p:grpSp>
        </p:grpSp>
        <p:sp>
          <p:nvSpPr>
            <p:cNvPr id="6" name="CaixaDeTexto 387">
              <a:extLst>
                <a:ext uri="{FF2B5EF4-FFF2-40B4-BE49-F238E27FC236}">
                  <a16:creationId xmlns:a16="http://schemas.microsoft.com/office/drawing/2014/main" id="{CF622F01-FA8B-F042-A202-8CFEC7CC7FE3}"/>
                </a:ext>
              </a:extLst>
            </p:cNvPr>
            <p:cNvSpPr txBox="1"/>
            <p:nvPr/>
          </p:nvSpPr>
          <p:spPr>
            <a:xfrm>
              <a:off x="76200" y="127000"/>
              <a:ext cx="1385598" cy="187909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800" b="1"/>
                <a:t>Fonte: Siop</a:t>
              </a:r>
            </a:p>
          </p:txBody>
        </p:sp>
      </p:grpSp>
      <p:sp>
        <p:nvSpPr>
          <p:cNvPr id="31" name="Retângulo 30">
            <a:extLst>
              <a:ext uri="{FF2B5EF4-FFF2-40B4-BE49-F238E27FC236}">
                <a16:creationId xmlns:a16="http://schemas.microsoft.com/office/drawing/2014/main" id="{74797363-94BF-4063-8D98-E19D5F037A03}"/>
              </a:ext>
            </a:extLst>
          </p:cNvPr>
          <p:cNvSpPr/>
          <p:nvPr/>
        </p:nvSpPr>
        <p:spPr>
          <a:xfrm>
            <a:off x="7801484" y="416091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LOA 2019 – </a:t>
            </a: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4.238.112.323</a:t>
            </a:r>
          </a:p>
          <a:p>
            <a:pPr>
              <a:spcAft>
                <a:spcPts val="0"/>
              </a:spcAft>
            </a:pP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PLOA 2020 – 4.794. 406.132</a:t>
            </a:r>
          </a:p>
        </p:txBody>
      </p:sp>
    </p:spTree>
    <p:extLst>
      <p:ext uri="{BB962C8B-B14F-4D97-AF65-F5344CB8AC3E}">
        <p14:creationId xmlns:p14="http://schemas.microsoft.com/office/powerpoint/2010/main" val="3480056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B3600ED-0D34-FB41-8C4D-B5B4C5AFD5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54664"/>
              </p:ext>
            </p:extLst>
          </p:nvPr>
        </p:nvGraphicFramePr>
        <p:xfrm>
          <a:off x="476250" y="0"/>
          <a:ext cx="1156335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Retângulo 31">
            <a:extLst>
              <a:ext uri="{FF2B5EF4-FFF2-40B4-BE49-F238E27FC236}">
                <a16:creationId xmlns:a16="http://schemas.microsoft.com/office/drawing/2014/main" id="{144069DB-B5A2-4648-8A36-86D02B572C69}"/>
              </a:ext>
            </a:extLst>
          </p:cNvPr>
          <p:cNvSpPr/>
          <p:nvPr/>
        </p:nvSpPr>
        <p:spPr>
          <a:xfrm>
            <a:off x="1831704" y="1123550"/>
            <a:ext cx="35280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2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FNDCT</a:t>
            </a:r>
            <a:endParaRPr lang="pt-BR" sz="2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pt-BR" sz="1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2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Reserva de Contingência</a:t>
            </a:r>
            <a:endParaRPr lang="pt-BR" sz="2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LOA 2019 – </a:t>
            </a: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3.386.943.083</a:t>
            </a:r>
          </a:p>
          <a:p>
            <a:pPr>
              <a:spcAft>
                <a:spcPts val="0"/>
              </a:spcAft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PLOA 2020 – </a:t>
            </a: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4.194.346.932</a:t>
            </a:r>
          </a:p>
          <a:p>
            <a:pPr algn="ctr">
              <a:spcAft>
                <a:spcPts val="0"/>
              </a:spcAft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Aumento de 24%</a:t>
            </a:r>
            <a:endParaRPr lang="pt-BR" sz="2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755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9ABF8490-FB67-0944-B77A-A457E5C750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981798"/>
              </p:ext>
            </p:extLst>
          </p:nvPr>
        </p:nvGraphicFramePr>
        <p:xfrm>
          <a:off x="0" y="98474"/>
          <a:ext cx="11619914" cy="6759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EEBBB569-DA30-4649-AD56-A75A204AFC27}"/>
              </a:ext>
            </a:extLst>
          </p:cNvPr>
          <p:cNvCxnSpPr>
            <a:cxnSpLocks/>
          </p:cNvCxnSpPr>
          <p:nvPr/>
        </p:nvCxnSpPr>
        <p:spPr>
          <a:xfrm flipV="1">
            <a:off x="10415770" y="3371818"/>
            <a:ext cx="0" cy="39938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7">
            <a:extLst>
              <a:ext uri="{FF2B5EF4-FFF2-40B4-BE49-F238E27FC236}">
                <a16:creationId xmlns:a16="http://schemas.microsoft.com/office/drawing/2014/main" id="{8D100EE3-70E7-4A3B-8FF2-E3AC90FC19B8}"/>
              </a:ext>
            </a:extLst>
          </p:cNvPr>
          <p:cNvCxnSpPr>
            <a:cxnSpLocks/>
          </p:cNvCxnSpPr>
          <p:nvPr/>
        </p:nvCxnSpPr>
        <p:spPr>
          <a:xfrm flipV="1">
            <a:off x="10415770" y="1645384"/>
            <a:ext cx="0" cy="1787132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9BD6BF1F-157E-4B86-9A1B-501E17293DCD}"/>
              </a:ext>
            </a:extLst>
          </p:cNvPr>
          <p:cNvSpPr txBox="1"/>
          <p:nvPr/>
        </p:nvSpPr>
        <p:spPr>
          <a:xfrm>
            <a:off x="8212218" y="2538950"/>
            <a:ext cx="2065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</a:rPr>
              <a:t>Res. Contingência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DE5A532-EA7B-470C-AD5E-4D55A2EC6FE2}"/>
              </a:ext>
            </a:extLst>
          </p:cNvPr>
          <p:cNvSpPr txBox="1"/>
          <p:nvPr/>
        </p:nvSpPr>
        <p:spPr>
          <a:xfrm>
            <a:off x="10596119" y="1843643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4,8 bi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D815FCC-56E1-41FB-8A5A-620C9CC0B950}"/>
              </a:ext>
            </a:extLst>
          </p:cNvPr>
          <p:cNvSpPr txBox="1"/>
          <p:nvPr/>
        </p:nvSpPr>
        <p:spPr>
          <a:xfrm>
            <a:off x="10652548" y="317724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0,6 bi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C3909C9-5C71-471C-B091-FED3213823DD}"/>
              </a:ext>
            </a:extLst>
          </p:cNvPr>
          <p:cNvSpPr txBox="1"/>
          <p:nvPr/>
        </p:nvSpPr>
        <p:spPr>
          <a:xfrm>
            <a:off x="10114994" y="377120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922074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AutoShape 16" descr="Anjos do Brasil_LOG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AutoShape 18" descr="Anjos do Brasil_LOGO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EFF508E3-7B06-4E33-A3FE-0939A831D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28347"/>
            <a:ext cx="12192000" cy="3957444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44426469-E8C5-4158-BC6A-852603D06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7735" y="4077120"/>
            <a:ext cx="2886638" cy="255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20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64DC65B5-F64F-A746-AC8A-2C35D04E50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9103538"/>
              </p:ext>
            </p:extLst>
          </p:nvPr>
        </p:nvGraphicFramePr>
        <p:xfrm>
          <a:off x="436098" y="0"/>
          <a:ext cx="11183816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CE5E1494-BD8A-48DC-8385-B8774DEF68B3}"/>
              </a:ext>
            </a:extLst>
          </p:cNvPr>
          <p:cNvSpPr/>
          <p:nvPr/>
        </p:nvSpPr>
        <p:spPr>
          <a:xfrm flipH="1">
            <a:off x="10075984" y="2574388"/>
            <a:ext cx="235635" cy="731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5941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349BB77-9929-4E84-A04A-3071A81A95AB}"/>
              </a:ext>
            </a:extLst>
          </p:cNvPr>
          <p:cNvSpPr/>
          <p:nvPr/>
        </p:nvSpPr>
        <p:spPr>
          <a:xfrm>
            <a:off x="0" y="87476"/>
            <a:ext cx="12191999" cy="6129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pt-BR" sz="2400" b="1" dirty="0"/>
              <a:t>CORTES RECENTES NA CAPES</a:t>
            </a:r>
          </a:p>
          <a:p>
            <a:pPr fontAlgn="base">
              <a:lnSpc>
                <a:spcPct val="150000"/>
              </a:lnSpc>
            </a:pPr>
            <a:endParaRPr lang="pt-BR" sz="2400" b="1" dirty="0"/>
          </a:p>
          <a:p>
            <a:pPr fontAlgn="base">
              <a:lnSpc>
                <a:spcPct val="150000"/>
              </a:lnSpc>
            </a:pPr>
            <a:r>
              <a:rPr lang="pt-BR" sz="2400" b="1" dirty="0"/>
              <a:t>Em 9 de maio, a Capes comunicou o </a:t>
            </a:r>
            <a:r>
              <a:rPr lang="pt-BR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bloqueio de 3.474 bolsas</a:t>
            </a:r>
            <a:r>
              <a:rPr lang="pt-BR" sz="2400" b="1" dirty="0"/>
              <a:t>. </a:t>
            </a:r>
          </a:p>
          <a:p>
            <a:pPr fontAlgn="base">
              <a:lnSpc>
                <a:spcPct val="150000"/>
              </a:lnSpc>
            </a:pPr>
            <a:r>
              <a:rPr lang="pt-BR" sz="2400" b="1" dirty="0"/>
              <a:t>Em 4 de junho: </a:t>
            </a:r>
            <a:r>
              <a:rPr lang="pt-BR" sz="24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deixaria de oferecer 2,7 mil bolsas</a:t>
            </a:r>
            <a:r>
              <a:rPr lang="pt-BR" sz="2400" b="1" dirty="0"/>
              <a:t>, para cursos com conceito nota 3.</a:t>
            </a:r>
          </a:p>
          <a:p>
            <a:pPr fontAlgn="base">
              <a:lnSpc>
                <a:spcPct val="150000"/>
              </a:lnSpc>
            </a:pPr>
            <a:r>
              <a:rPr lang="pt-BR" sz="2400" b="1" dirty="0"/>
              <a:t>O novo corte de 2 de setembro, atinge 5.613 bolsas de mestrado, doutorado e pós-doutorado no Brasil a partir deste mês. </a:t>
            </a:r>
          </a:p>
          <a:p>
            <a:pPr fontAlgn="base">
              <a:lnSpc>
                <a:spcPct val="150000"/>
              </a:lnSpc>
            </a:pPr>
            <a:endParaRPr lang="pt-BR" sz="2400" b="1" dirty="0"/>
          </a:p>
          <a:p>
            <a:pPr fontAlgn="base">
              <a:lnSpc>
                <a:spcPct val="150000"/>
              </a:lnSpc>
            </a:pPr>
            <a:r>
              <a:rPr lang="pt-BR" sz="2400" b="1" u="sng" dirty="0">
                <a:solidFill>
                  <a:srgbClr val="002060"/>
                </a:solidFill>
              </a:rPr>
              <a:t>O total de bolsas que deixarão de ser oferecidas em 2019 chega a 11.811.</a:t>
            </a:r>
          </a:p>
          <a:p>
            <a:pPr fontAlgn="base">
              <a:lnSpc>
                <a:spcPct val="150000"/>
              </a:lnSpc>
            </a:pPr>
            <a:endParaRPr lang="pt-BR" sz="2400" b="1" i="0" dirty="0">
              <a:effectLst/>
            </a:endParaRPr>
          </a:p>
          <a:p>
            <a:pPr fontAlgn="base">
              <a:lnSpc>
                <a:spcPct val="150000"/>
              </a:lnSpc>
            </a:pPr>
            <a:r>
              <a:rPr lang="pt-BR" sz="2400" b="1" dirty="0"/>
              <a:t>Ao todo, a Capes possui, 211.784 bolsas atividade em todas as áreas de atuação. Desse total, 92.680 são da pós-graduação. </a:t>
            </a:r>
            <a:endParaRPr lang="pt-BR" sz="2400" b="1" i="0" dirty="0">
              <a:effectLst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D1AADDE-B5DB-44FC-8698-D26F3D4E308B}"/>
              </a:ext>
            </a:extLst>
          </p:cNvPr>
          <p:cNvSpPr txBox="1"/>
          <p:nvPr/>
        </p:nvSpPr>
        <p:spPr>
          <a:xfrm>
            <a:off x="5852161" y="6216526"/>
            <a:ext cx="616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</a:rPr>
              <a:t>Recursos adicionais para 2019:  R$ 500 milhões</a:t>
            </a:r>
          </a:p>
        </p:txBody>
      </p:sp>
    </p:spTree>
    <p:extLst>
      <p:ext uri="{BB962C8B-B14F-4D97-AF65-F5344CB8AC3E}">
        <p14:creationId xmlns:p14="http://schemas.microsoft.com/office/powerpoint/2010/main" val="539841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128F072-B486-463C-96F5-21A40D994C21}"/>
              </a:ext>
            </a:extLst>
          </p:cNvPr>
          <p:cNvSpPr txBox="1"/>
          <p:nvPr/>
        </p:nvSpPr>
        <p:spPr>
          <a:xfrm>
            <a:off x="0" y="99233"/>
            <a:ext cx="1208414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/>
              <a:t>Importância das três agências nacionais de fomento e das </a:t>
            </a:r>
            <a:r>
              <a:rPr lang="pt-BR" sz="4400" b="1" dirty="0" err="1"/>
              <a:t>FAPs</a:t>
            </a:r>
            <a:r>
              <a:rPr lang="pt-BR" sz="4400" b="1" dirty="0"/>
              <a:t> para a CT&amp;I no Brasil</a:t>
            </a:r>
          </a:p>
          <a:p>
            <a:pPr algn="ctr"/>
            <a:endParaRPr lang="pt-BR" sz="4400" b="1" dirty="0"/>
          </a:p>
          <a:p>
            <a:pPr algn="ctr"/>
            <a:r>
              <a:rPr lang="pt-BR" sz="4400" b="1" dirty="0"/>
              <a:t>CNPq (1951)</a:t>
            </a:r>
          </a:p>
          <a:p>
            <a:pPr algn="ctr"/>
            <a:endParaRPr lang="pt-BR" sz="4400" b="1" dirty="0"/>
          </a:p>
          <a:p>
            <a:pPr algn="ctr"/>
            <a:r>
              <a:rPr lang="pt-BR" sz="4400" b="1" dirty="0"/>
              <a:t>Capes (1951)</a:t>
            </a:r>
          </a:p>
          <a:p>
            <a:pPr algn="ctr"/>
            <a:endParaRPr lang="pt-BR" sz="4400" b="1" dirty="0"/>
          </a:p>
          <a:p>
            <a:pPr algn="ctr"/>
            <a:r>
              <a:rPr lang="pt-BR" sz="4400" b="1" dirty="0"/>
              <a:t>Finep (1967) </a:t>
            </a:r>
          </a:p>
          <a:p>
            <a:pPr algn="ctr"/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11785701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393C032-4577-4BCA-AEE3-CFF413EE7254}"/>
              </a:ext>
            </a:extLst>
          </p:cNvPr>
          <p:cNvSpPr/>
          <p:nvPr/>
        </p:nvSpPr>
        <p:spPr>
          <a:xfrm>
            <a:off x="0" y="0"/>
            <a:ext cx="12191999" cy="5623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200" b="1" dirty="0">
                <a:solidFill>
                  <a:srgbClr val="1C1E21"/>
                </a:solidFill>
                <a:latin typeface="Helvetica" panose="020B0604020202020204" pitchFamily="34" charset="0"/>
              </a:rPr>
              <a:t>Fundação Coordenação de Aperfeiçoamento de Pessoal de Nível Superior – CAPES - PLOA 2020</a:t>
            </a:r>
          </a:p>
          <a:p>
            <a:pPr algn="ctr">
              <a:lnSpc>
                <a:spcPct val="150000"/>
              </a:lnSpc>
            </a:pPr>
            <a:endParaRPr lang="pt-BR" sz="2200" b="1" dirty="0">
              <a:solidFill>
                <a:srgbClr val="1C1E21"/>
              </a:solidFill>
              <a:latin typeface="Helvetica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1C1E21"/>
                </a:solidFill>
                <a:latin typeface="Helvetica" panose="020B0604020202020204" pitchFamily="34" charset="0"/>
              </a:rPr>
              <a:t>O orçamento geral da Capes foi cortado quase pela metade (48%), com dotação prevista para 2020 de R$ 2,2 bilhões.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1C1E21"/>
                </a:solidFill>
                <a:latin typeface="Helvetica" panose="020B0604020202020204" pitchFamily="34" charset="0"/>
              </a:rPr>
              <a:t>As bolsas para educação básica : corte de 53%, com orçamento de R$ 376 milhões.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1C1E21"/>
                </a:solidFill>
                <a:latin typeface="Helvetica" panose="020B0604020202020204" pitchFamily="34" charset="0"/>
              </a:rPr>
              <a:t>Os recursos para as bolsas para o ensino superior caíram 54%, com orçamento de R$ 1,226 bilhão em 2020.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1C1E21"/>
                </a:solidFill>
                <a:latin typeface="Helvetica" panose="020B0604020202020204" pitchFamily="34" charset="0"/>
              </a:rPr>
              <a:t>Os recursos de fomento também foram reduzidos em 57% (R$ 29 milhões em 2020).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1C1E21"/>
                </a:solidFill>
                <a:latin typeface="Helvetica" panose="020B0604020202020204" pitchFamily="34" charset="0"/>
              </a:rPr>
              <a:t>A verba para o programa de avaliação da educação superior e pós sofreu o maior corte percentual, de 63%, contando com apenas R$ 6 milhões em 2020.</a:t>
            </a:r>
            <a:endParaRPr lang="pt-BR" sz="2200" b="1" dirty="0"/>
          </a:p>
        </p:txBody>
      </p:sp>
    </p:spTree>
    <p:extLst>
      <p:ext uri="{BB962C8B-B14F-4D97-AF65-F5344CB8AC3E}">
        <p14:creationId xmlns:p14="http://schemas.microsoft.com/office/powerpoint/2010/main" val="31946701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1FE6A42-019F-4F4D-85B3-78E71DCDE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19" y="1186431"/>
            <a:ext cx="6848575" cy="4722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96C0110-C494-4A68-A97A-78D53F379D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92" y="0"/>
            <a:ext cx="44977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496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7E23AD9-8BE4-4F39-A3A6-66594FA4DA9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80" y="19455"/>
            <a:ext cx="11101482" cy="5622587"/>
          </a:xfrm>
          <a:prstGeom prst="rect">
            <a:avLst/>
          </a:prstGeom>
          <a:noFill/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EC106BC-11E9-482C-B4AE-1F930198679B}"/>
              </a:ext>
            </a:extLst>
          </p:cNvPr>
          <p:cNvSpPr/>
          <p:nvPr/>
        </p:nvSpPr>
        <p:spPr>
          <a:xfrm>
            <a:off x="3048000" y="5642042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pt-BR" sz="2200" b="1" i="1" dirty="0">
                <a:solidFill>
                  <a:srgbClr val="1F497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Figura 1. Evolução do desembolso anual somado de CNPq, CAPES e FINEP no apoio à P&amp;D no Brasil.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C4A1C7B-94EF-4924-9F6B-F34014F2D954}"/>
              </a:ext>
            </a:extLst>
          </p:cNvPr>
          <p:cNvSpPr/>
          <p:nvPr/>
        </p:nvSpPr>
        <p:spPr>
          <a:xfrm>
            <a:off x="6871313" y="6472638"/>
            <a:ext cx="4753224" cy="3527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Carlos Henrique de Brito Cruz, 13 de julho de 2019.</a:t>
            </a:r>
          </a:p>
        </p:txBody>
      </p:sp>
    </p:spTree>
    <p:extLst>
      <p:ext uri="{BB962C8B-B14F-4D97-AF65-F5344CB8AC3E}">
        <p14:creationId xmlns:p14="http://schemas.microsoft.com/office/powerpoint/2010/main" val="14269304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FD1595B-35DC-45FC-9BBE-5DACD4D03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228" y="0"/>
            <a:ext cx="6691544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833EF41-FEE1-4B8D-BC38-57523AA813DE}"/>
              </a:ext>
            </a:extLst>
          </p:cNvPr>
          <p:cNvSpPr/>
          <p:nvPr/>
        </p:nvSpPr>
        <p:spPr>
          <a:xfrm>
            <a:off x="7146388" y="759655"/>
            <a:ext cx="2166424" cy="337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15E20BCE-D733-41FF-88CE-FC3BC880F237}"/>
              </a:ext>
            </a:extLst>
          </p:cNvPr>
          <p:cNvSpPr/>
          <p:nvPr/>
        </p:nvSpPr>
        <p:spPr>
          <a:xfrm>
            <a:off x="2229723" y="3981157"/>
            <a:ext cx="520505" cy="154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49864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"/>
            <a:ext cx="12192000" cy="621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u="sng" dirty="0">
                <a:latin typeface="Calibri" panose="020F0502020204030204" pitchFamily="34" charset="0"/>
              </a:rPr>
              <a:t>Retorno que o investimento em C&amp;T já proporcionou ao Brasil </a:t>
            </a:r>
          </a:p>
          <a:p>
            <a:pPr marL="171450" indent="-1714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200" b="1" u="sng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b="1" u="sng" dirty="0">
                <a:latin typeface="Calibri" panose="020F0502020204030204" pitchFamily="34" charset="0"/>
              </a:rPr>
              <a:t>Universidades públicas e EMBRAPA: processo de fixação do nitrogênio (por meio de bactérias): E</a:t>
            </a:r>
            <a:r>
              <a:rPr lang="pt-BR" sz="2200" b="1" dirty="0">
                <a:latin typeface="Calibri" panose="020F0502020204030204" pitchFamily="34" charset="0"/>
              </a:rPr>
              <a:t>liminação de adubos nitrogenados e aumento grande na produtividade da soja:  R$ 15 bilhões/ano.</a:t>
            </a:r>
          </a:p>
          <a:p>
            <a:pPr>
              <a:lnSpc>
                <a:spcPct val="150000"/>
              </a:lnSpc>
            </a:pPr>
            <a:r>
              <a:rPr lang="pt-BR" sz="1200" b="1" dirty="0">
                <a:latin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b="1" dirty="0">
                <a:latin typeface="Calibri" panose="020F0502020204030204" pitchFamily="34" charset="0"/>
              </a:rPr>
              <a:t>Petrobras e laboratórios em universidades: </a:t>
            </a:r>
            <a:r>
              <a:rPr lang="pt-BR" sz="2200" b="1" u="sng" dirty="0">
                <a:latin typeface="Calibri" panose="020F0502020204030204" pitchFamily="34" charset="0"/>
              </a:rPr>
              <a:t>exploração de petróleo em águas profundas e pelo êxito do </a:t>
            </a:r>
            <a:r>
              <a:rPr lang="pt-BR" sz="2200" b="1" u="sng" dirty="0" err="1">
                <a:latin typeface="Calibri" panose="020F0502020204030204" pitchFamily="34" charset="0"/>
              </a:rPr>
              <a:t>Pré</a:t>
            </a:r>
            <a:r>
              <a:rPr lang="pt-BR" sz="2200" b="1" u="sng" dirty="0">
                <a:latin typeface="Calibri" panose="020F0502020204030204" pitchFamily="34" charset="0"/>
              </a:rPr>
              <a:t>-Sal </a:t>
            </a:r>
            <a:r>
              <a:rPr lang="pt-BR" sz="2200" b="1" dirty="0">
                <a:latin typeface="Calibri" panose="020F0502020204030204" pitchFamily="34" charset="0"/>
              </a:rPr>
              <a:t>(47% da produção).  60 bilhões de reais/ano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200" b="1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b="1" dirty="0">
                <a:latin typeface="Calibri" panose="020F0502020204030204" pitchFamily="34" charset="0"/>
              </a:rPr>
              <a:t>E</a:t>
            </a:r>
            <a:r>
              <a:rPr lang="pt-BR" sz="2200" b="1" u="sng" dirty="0">
                <a:latin typeface="Calibri" panose="020F0502020204030204" pitchFamily="34" charset="0"/>
              </a:rPr>
              <a:t>mpresas de forte protagonismo internacional</a:t>
            </a:r>
            <a:r>
              <a:rPr lang="pt-BR" sz="2200" b="1" dirty="0">
                <a:latin typeface="Calibri" panose="020F0502020204030204" pitchFamily="34" charset="0"/>
              </a:rPr>
              <a:t>, como a EMBRAER (carteira de  US $ 20 bi) , a EMBRACO e a WEG [universidades públicas: formação e inovação].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200" b="1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t-BR" sz="2200" b="1" dirty="0">
                <a:latin typeface="Calibri" panose="020F0502020204030204" pitchFamily="34" charset="0"/>
              </a:rPr>
              <a:t>Saúde pública: melhoria da qualidade de vida dos brasileiros, com o </a:t>
            </a:r>
            <a:r>
              <a:rPr lang="pt-BR" sz="2200" b="1" u="sng" dirty="0">
                <a:latin typeface="Calibri" panose="020F0502020204030204" pitchFamily="34" charset="0"/>
              </a:rPr>
              <a:t>enfrentamento de epidemias emergentes e o aumento da expectativa de vida dos brasileiros (4 anos/década). </a:t>
            </a:r>
          </a:p>
          <a:p>
            <a:pPr>
              <a:lnSpc>
                <a:spcPct val="130000"/>
              </a:lnSpc>
            </a:pPr>
            <a:r>
              <a:rPr lang="pt-BR" sz="2200" b="1" dirty="0">
                <a:latin typeface="Calibri" panose="020F0502020204030204" pitchFamily="34" charset="0"/>
              </a:rPr>
              <a:t>     Ligação entre o vírus </a:t>
            </a:r>
            <a:r>
              <a:rPr lang="pt-BR" sz="2200" b="1" dirty="0" err="1">
                <a:latin typeface="Calibri" panose="020F0502020204030204" pitchFamily="34" charset="0"/>
              </a:rPr>
              <a:t>Zika</a:t>
            </a:r>
            <a:r>
              <a:rPr lang="pt-BR" sz="2200" b="1" dirty="0">
                <a:latin typeface="Calibri" panose="020F0502020204030204" pitchFamily="34" charset="0"/>
              </a:rPr>
              <a:t> e a microcefalia: trabalho pioneiro de pesquisadores brasileiros.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D893E13-9A2D-40B0-B86D-6385209A7337}"/>
              </a:ext>
            </a:extLst>
          </p:cNvPr>
          <p:cNvSpPr txBox="1"/>
          <p:nvPr/>
        </p:nvSpPr>
        <p:spPr>
          <a:xfrm>
            <a:off x="651625" y="6214010"/>
            <a:ext cx="108887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>
                <a:solidFill>
                  <a:srgbClr val="002060"/>
                </a:solidFill>
              </a:rPr>
              <a:t>Mas a ciência não deve ser medida apenas pelos resultados econômicos que proporciona ...</a:t>
            </a:r>
          </a:p>
        </p:txBody>
      </p:sp>
    </p:spTree>
    <p:extLst>
      <p:ext uri="{BB962C8B-B14F-4D97-AF65-F5344CB8AC3E}">
        <p14:creationId xmlns:p14="http://schemas.microsoft.com/office/powerpoint/2010/main" val="594516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B667C23-647A-4543-A2C8-721CDA23E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83" y="3088925"/>
            <a:ext cx="11254154" cy="419335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9B3295A-019A-4DD8-83A0-A22260A32B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606" y="4050"/>
            <a:ext cx="3425758" cy="308487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4FA509F-69A3-4828-9C2A-104EA3C80713}"/>
              </a:ext>
            </a:extLst>
          </p:cNvPr>
          <p:cNvSpPr txBox="1"/>
          <p:nvPr/>
        </p:nvSpPr>
        <p:spPr>
          <a:xfrm>
            <a:off x="1275374" y="650958"/>
            <a:ext cx="407494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/>
              <a:t>Pergunta sobre recursos para C&amp;T na Enquete Nacional de Percepção Pública da C&amp;T de 2019</a:t>
            </a:r>
          </a:p>
        </p:txBody>
      </p:sp>
    </p:spTree>
    <p:extLst>
      <p:ext uri="{BB962C8B-B14F-4D97-AF65-F5344CB8AC3E}">
        <p14:creationId xmlns:p14="http://schemas.microsoft.com/office/powerpoint/2010/main" val="34950912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4967"/>
            <a:ext cx="5936776" cy="852870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733" y="-968992"/>
            <a:ext cx="6624379" cy="883010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59558" y="4585648"/>
            <a:ext cx="4899546" cy="7724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59558" y="5951621"/>
            <a:ext cx="4899546" cy="7392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519985" y="2967789"/>
            <a:ext cx="5315918" cy="4782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78328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422" y="-1610436"/>
            <a:ext cx="8834354" cy="12610327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>
            <a:off x="2412460" y="311285"/>
            <a:ext cx="9727" cy="106031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0322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CaixaDeTexto 6"/>
          <p:cNvSpPr txBox="1">
            <a:spLocks noChangeArrowheads="1"/>
          </p:cNvSpPr>
          <p:nvPr/>
        </p:nvSpPr>
        <p:spPr bwMode="auto">
          <a:xfrm>
            <a:off x="3882683" y="-753170"/>
            <a:ext cx="8309317" cy="312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50000"/>
              </a:lnSpc>
            </a:pPr>
            <a:endParaRPr lang="pt-BR" altLang="pt-BR" sz="2600" b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BR" altLang="pt-BR" sz="3000" b="1" dirty="0">
                <a:solidFill>
                  <a:srgbClr val="FF0000"/>
                </a:solidFill>
              </a:rPr>
              <a:t>CIÊNCIA E TECNOLOGIA: ESSENCIAL PARA O PAÍS</a:t>
            </a:r>
          </a:p>
          <a:p>
            <a:pPr algn="ctr">
              <a:lnSpc>
                <a:spcPct val="150000"/>
              </a:lnSpc>
            </a:pPr>
            <a:r>
              <a:rPr lang="pt-BR" altLang="pt-BR" sz="2600" b="1" dirty="0">
                <a:solidFill>
                  <a:srgbClr val="002060"/>
                </a:solidFill>
              </a:rPr>
              <a:t>PROJETO DE NAÇÃO E ESTRATÉGIA NACIONAL DE CT&amp;I</a:t>
            </a:r>
          </a:p>
          <a:p>
            <a:pPr algn="ctr">
              <a:lnSpc>
                <a:spcPct val="150000"/>
              </a:lnSpc>
            </a:pPr>
            <a:r>
              <a:rPr lang="pt-BR" altLang="pt-BR" sz="2600" b="1" dirty="0">
                <a:solidFill>
                  <a:srgbClr val="002060"/>
                </a:solidFill>
              </a:rPr>
              <a:t>GRANDES PROGRAMAS MOBILIZADORES NACIONAIS: AMAZÔNIA, MAR, ENERGIA, ...</a:t>
            </a:r>
          </a:p>
        </p:txBody>
      </p:sp>
      <p:pic>
        <p:nvPicPr>
          <p:cNvPr id="48132" name="Picture 2" descr="Resultado de imagem para caderno sbp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9" y="697390"/>
            <a:ext cx="3893767" cy="525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2" descr="http://www.terrabrasilis.org.br/ecotecadigital/images/abook/capa/1sem2015/junho/Livro%20Azu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430" y="2492316"/>
            <a:ext cx="3956116" cy="417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Resultado de imagem para estratÃ©gia nacional de ct&amp;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845" y="2370688"/>
            <a:ext cx="2642836" cy="216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projeto de ciÃªncia para o Bras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614" y="4626750"/>
            <a:ext cx="3675298" cy="217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519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72B6493-7553-480E-B2F3-956720E66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89" y="0"/>
            <a:ext cx="103278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08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1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509" y="-174171"/>
            <a:ext cx="9051491" cy="7019469"/>
          </a:xfrm>
          <a:prstGeom prst="rect">
            <a:avLst/>
          </a:prstGeom>
          <a:noFill/>
        </p:spPr>
      </p:pic>
      <p:grpSp>
        <p:nvGrpSpPr>
          <p:cNvPr id="133" name="Group133"/>
          <p:cNvGrpSpPr/>
          <p:nvPr/>
        </p:nvGrpSpPr>
        <p:grpSpPr>
          <a:xfrm>
            <a:off x="3540760" y="6258560"/>
            <a:ext cx="6098540" cy="599441"/>
            <a:chOff x="2016760" y="6258559"/>
            <a:chExt cx="6098540" cy="599441"/>
          </a:xfrm>
        </p:grpSpPr>
        <p:pic>
          <p:nvPicPr>
            <p:cNvPr id="134" name="Image1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6760" y="6258559"/>
              <a:ext cx="1485900" cy="599441"/>
            </a:xfrm>
            <a:prstGeom prst="rect">
              <a:avLst/>
            </a:prstGeom>
            <a:noFill/>
          </p:spPr>
        </p:pic>
        <p:pic>
          <p:nvPicPr>
            <p:cNvPr id="135" name="Image1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00400" y="6258559"/>
              <a:ext cx="4914900" cy="599441"/>
            </a:xfrm>
            <a:prstGeom prst="rect">
              <a:avLst/>
            </a:prstGeom>
            <a:noFill/>
          </p:spPr>
        </p:pic>
      </p:grpSp>
      <p:sp>
        <p:nvSpPr>
          <p:cNvPr id="136" name="Text Box136"/>
          <p:cNvSpPr txBox="1"/>
          <p:nvPr/>
        </p:nvSpPr>
        <p:spPr>
          <a:xfrm rot="16200000">
            <a:off x="70980" y="3264155"/>
            <a:ext cx="4013260" cy="32836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2233"/>
              </a:lnSpc>
            </a:pPr>
            <a:r>
              <a:rPr lang="en-US" altLang="zh-CN" sz="2000" b="1" spc="-2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Investimento</a:t>
            </a:r>
            <a:r>
              <a:rPr lang="en-US" altLang="zh-CN" sz="2000" b="1" spc="6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000" b="1" spc="4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em</a:t>
            </a:r>
            <a:r>
              <a:rPr lang="en-US" altLang="zh-CN" sz="2000" b="1" spc="-7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000" b="1" spc="3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P&amp;D</a:t>
            </a:r>
            <a:r>
              <a:rPr lang="en-US" altLang="zh-CN" sz="2000" b="1" spc="-7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(%</a:t>
            </a:r>
            <a:r>
              <a:rPr lang="en-US" altLang="zh-CN" sz="2000" b="1" spc="-22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do </a:t>
            </a:r>
            <a:r>
              <a:rPr lang="en-US" altLang="zh-CN" sz="2000" b="1" spc="4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PIB)</a:t>
            </a:r>
            <a:endParaRPr lang="en-US" altLang="zh-CN" sz="2000">
              <a:latin typeface="Arial"/>
              <a:ea typeface="Arial"/>
              <a:cs typeface="Arial"/>
            </a:endParaRPr>
          </a:p>
        </p:txBody>
      </p:sp>
      <p:sp>
        <p:nvSpPr>
          <p:cNvPr id="137" name="Text Box137"/>
          <p:cNvSpPr txBox="1"/>
          <p:nvPr/>
        </p:nvSpPr>
        <p:spPr>
          <a:xfrm>
            <a:off x="8125460" y="4787900"/>
            <a:ext cx="1811020" cy="661720"/>
          </a:xfrm>
          <a:prstGeom prst="rect">
            <a:avLst/>
          </a:prstGeom>
          <a:ln w="10160">
            <a:solidFill>
              <a:srgbClr val="B2B2B2"/>
            </a:solidFill>
          </a:ln>
        </p:spPr>
        <p:txBody>
          <a:bodyPr wrap="square" lIns="0" tIns="0" rIns="0" rtlCol="0">
            <a:spAutoFit/>
          </a:bodyPr>
          <a:lstStyle/>
          <a:p>
            <a:pPr>
              <a:lnSpc>
                <a:spcPts val="534"/>
              </a:lnSpc>
            </a:pPr>
            <a:endParaRPr/>
          </a:p>
          <a:p>
            <a:pPr marL="490475">
              <a:lnSpc>
                <a:spcPts val="1338"/>
              </a:lnSpc>
            </a:pPr>
            <a:r>
              <a:rPr lang="en-US" altLang="zh-CN" sz="1200" b="1" spc="-3" dirty="0">
                <a:solidFill>
                  <a:srgbClr val="0033CC"/>
                </a:solidFill>
                <a:latin typeface="Arial"/>
                <a:ea typeface="Arial"/>
                <a:cs typeface="Arial"/>
              </a:rPr>
              <a:t>Países</a:t>
            </a:r>
            <a:r>
              <a:rPr lang="en-US" altLang="zh-CN" sz="1200" b="1" dirty="0">
                <a:solidFill>
                  <a:srgbClr val="0033CC"/>
                </a:solidFill>
                <a:latin typeface="Arial"/>
                <a:ea typeface="Arial"/>
                <a:cs typeface="Arial"/>
              </a:rPr>
              <a:t> com</a:t>
            </a:r>
            <a:endParaRPr lang="en-US" altLang="zh-CN" sz="1200">
              <a:latin typeface="Arial"/>
              <a:ea typeface="Arial"/>
              <a:cs typeface="Arial"/>
            </a:endParaRPr>
          </a:p>
          <a:p>
            <a:pPr marL="246380">
              <a:lnSpc>
                <a:spcPts val="1160"/>
              </a:lnSpc>
            </a:pPr>
            <a:r>
              <a:rPr lang="en-US" altLang="zh-CN" sz="1200" b="1" spc="1" dirty="0">
                <a:solidFill>
                  <a:srgbClr val="0033CC"/>
                </a:solidFill>
                <a:latin typeface="Arial"/>
                <a:ea typeface="Arial"/>
                <a:cs typeface="Arial"/>
              </a:rPr>
              <a:t>população</a:t>
            </a:r>
            <a:r>
              <a:rPr lang="en-US" altLang="zh-CN" sz="1200" b="1" spc="338" dirty="0">
                <a:solidFill>
                  <a:srgbClr val="0033CC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033CC"/>
                </a:solidFill>
                <a:latin typeface="Arial"/>
                <a:ea typeface="Arial"/>
                <a:cs typeface="Arial"/>
              </a:rPr>
              <a:t>&gt; 30 M</a:t>
            </a:r>
            <a:endParaRPr lang="en-US" altLang="zh-CN" sz="1200">
              <a:latin typeface="Arial"/>
              <a:ea typeface="Arial"/>
              <a:cs typeface="Arial"/>
            </a:endParaRPr>
          </a:p>
          <a:p>
            <a:pPr marL="307340">
              <a:lnSpc>
                <a:spcPts val="1341"/>
              </a:lnSpc>
              <a:spcBef>
                <a:spcPts val="520"/>
              </a:spcBef>
            </a:pPr>
            <a:r>
              <a:rPr lang="en-US" altLang="zh-CN" sz="1200" b="1" spc="-1" dirty="0">
                <a:solidFill>
                  <a:srgbClr val="0033CC"/>
                </a:solidFill>
                <a:latin typeface="Arial"/>
                <a:ea typeface="Arial"/>
                <a:cs typeface="Arial"/>
              </a:rPr>
              <a:t>Dados:</a:t>
            </a:r>
            <a:r>
              <a:rPr lang="en-US" altLang="zh-CN" sz="1200" b="1" dirty="0">
                <a:solidFill>
                  <a:srgbClr val="0033CC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200" b="1" spc="10" dirty="0">
                <a:solidFill>
                  <a:srgbClr val="0033CC"/>
                </a:solidFill>
                <a:latin typeface="Arial"/>
                <a:ea typeface="Arial"/>
                <a:cs typeface="Arial"/>
              </a:rPr>
              <a:t>FMI</a:t>
            </a:r>
            <a:r>
              <a:rPr lang="en-US" altLang="zh-CN" sz="1200" b="1" spc="-19" dirty="0">
                <a:solidFill>
                  <a:srgbClr val="0033CC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200" b="1" spc="-5" dirty="0">
                <a:solidFill>
                  <a:srgbClr val="0033CC"/>
                </a:solidFill>
                <a:latin typeface="Arial"/>
                <a:ea typeface="Arial"/>
                <a:cs typeface="Arial"/>
              </a:rPr>
              <a:t>2015</a:t>
            </a:r>
            <a:endParaRPr lang="en-US" altLang="zh-CN" sz="1200">
              <a:latin typeface="Arial"/>
              <a:ea typeface="Arial"/>
              <a:cs typeface="Arial"/>
            </a:endParaRPr>
          </a:p>
        </p:txBody>
      </p:sp>
      <p:sp>
        <p:nvSpPr>
          <p:cNvPr id="139" name="Text Box139"/>
          <p:cNvSpPr txBox="1"/>
          <p:nvPr/>
        </p:nvSpPr>
        <p:spPr>
          <a:xfrm>
            <a:off x="2314894" y="1281177"/>
            <a:ext cx="383209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1"/>
              </a:lnSpc>
            </a:pPr>
            <a:r>
              <a:rPr lang="en-US" altLang="zh-CN" sz="14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4,00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40" name="Text Box140"/>
          <p:cNvSpPr txBox="1"/>
          <p:nvPr/>
        </p:nvSpPr>
        <p:spPr>
          <a:xfrm>
            <a:off x="2314894" y="1814958"/>
            <a:ext cx="383209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1"/>
              </a:lnSpc>
            </a:pPr>
            <a:r>
              <a:rPr lang="en-US" altLang="zh-CN" sz="14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3,50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41" name="Text Box141"/>
          <p:cNvSpPr txBox="1"/>
          <p:nvPr/>
        </p:nvSpPr>
        <p:spPr>
          <a:xfrm>
            <a:off x="2314894" y="2356232"/>
            <a:ext cx="383209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1"/>
              </a:lnSpc>
            </a:pPr>
            <a:r>
              <a:rPr lang="en-US" altLang="zh-CN" sz="14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3,00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42" name="Text Box142"/>
          <p:cNvSpPr txBox="1"/>
          <p:nvPr/>
        </p:nvSpPr>
        <p:spPr>
          <a:xfrm>
            <a:off x="2314894" y="2888362"/>
            <a:ext cx="383209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1"/>
              </a:lnSpc>
            </a:pPr>
            <a:r>
              <a:rPr lang="en-US" altLang="zh-CN" sz="14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2,50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44" name="Text Box144"/>
          <p:cNvSpPr txBox="1"/>
          <p:nvPr/>
        </p:nvSpPr>
        <p:spPr>
          <a:xfrm>
            <a:off x="9290686" y="1682116"/>
            <a:ext cx="552831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1"/>
              </a:lnSpc>
            </a:pPr>
            <a:r>
              <a:rPr lang="en-US" altLang="zh-CN" sz="1400" b="1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Japão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45" name="Text Box145"/>
          <p:cNvSpPr txBox="1"/>
          <p:nvPr/>
        </p:nvSpPr>
        <p:spPr>
          <a:xfrm>
            <a:off x="9692896" y="2794763"/>
            <a:ext cx="415035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1"/>
              </a:lnSpc>
            </a:pPr>
            <a:r>
              <a:rPr lang="en-US" altLang="zh-CN" sz="1400" b="1" spc="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EUA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46" name="Text Box146"/>
          <p:cNvSpPr txBox="1"/>
          <p:nvPr/>
        </p:nvSpPr>
        <p:spPr>
          <a:xfrm>
            <a:off x="2314894" y="3421475"/>
            <a:ext cx="383469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4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2,00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47" name="Text Box147"/>
          <p:cNvSpPr txBox="1"/>
          <p:nvPr/>
        </p:nvSpPr>
        <p:spPr>
          <a:xfrm>
            <a:off x="2314894" y="3953892"/>
            <a:ext cx="383209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1"/>
              </a:lnSpc>
            </a:pPr>
            <a:r>
              <a:rPr lang="en-US" altLang="zh-CN" sz="14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1,50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48" name="Text Box148"/>
          <p:cNvSpPr txBox="1"/>
          <p:nvPr/>
        </p:nvSpPr>
        <p:spPr>
          <a:xfrm>
            <a:off x="3007360" y="3251582"/>
            <a:ext cx="532562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 dirty="0"/>
          </a:p>
          <a:p>
            <a:pPr>
              <a:lnSpc>
                <a:spcPts val="1561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China</a:t>
            </a:r>
            <a:endParaRPr lang="en-US" altLang="zh-CN" sz="1400" dirty="0">
              <a:latin typeface="Arial"/>
              <a:ea typeface="Arial"/>
              <a:cs typeface="Arial"/>
            </a:endParaRPr>
          </a:p>
        </p:txBody>
      </p:sp>
      <p:sp>
        <p:nvSpPr>
          <p:cNvPr id="149" name="Text Box149"/>
          <p:cNvSpPr txBox="1"/>
          <p:nvPr/>
        </p:nvSpPr>
        <p:spPr>
          <a:xfrm>
            <a:off x="3058161" y="3464655"/>
            <a:ext cx="434313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4"/>
              </a:lnSpc>
            </a:pPr>
            <a:r>
              <a:rPr lang="en-US" altLang="zh-CN" sz="1400" b="1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2012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50" name="Text Box150"/>
          <p:cNvSpPr txBox="1"/>
          <p:nvPr/>
        </p:nvSpPr>
        <p:spPr>
          <a:xfrm>
            <a:off x="2856230" y="4044062"/>
            <a:ext cx="532562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1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China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51" name="Text Box151"/>
          <p:cNvSpPr txBox="1"/>
          <p:nvPr/>
        </p:nvSpPr>
        <p:spPr>
          <a:xfrm>
            <a:off x="2907031" y="4257422"/>
            <a:ext cx="434137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1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2007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52" name="Text Box152"/>
          <p:cNvSpPr txBox="1"/>
          <p:nvPr/>
        </p:nvSpPr>
        <p:spPr>
          <a:xfrm>
            <a:off x="3986276" y="3572511"/>
            <a:ext cx="1035736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 dirty="0"/>
          </a:p>
          <a:p>
            <a:pPr>
              <a:lnSpc>
                <a:spcPts val="1561"/>
              </a:lnSpc>
            </a:pPr>
            <a:r>
              <a:rPr lang="en-US" altLang="zh-CN" sz="1400" b="1" dirty="0">
                <a:solidFill>
                  <a:srgbClr val="800000"/>
                </a:solidFill>
                <a:latin typeface="Arial"/>
                <a:ea typeface="Arial"/>
                <a:cs typeface="Arial"/>
              </a:rPr>
              <a:t>Coréia</a:t>
            </a:r>
            <a:r>
              <a:rPr lang="en-US" altLang="zh-CN" sz="1400" b="1" spc="-7" dirty="0">
                <a:solidFill>
                  <a:srgbClr val="8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800000"/>
                </a:solidFill>
                <a:latin typeface="Arial"/>
                <a:ea typeface="Arial"/>
                <a:cs typeface="Arial"/>
              </a:rPr>
              <a:t>1990</a:t>
            </a:r>
            <a:endParaRPr lang="en-US" altLang="zh-CN" sz="1400" dirty="0">
              <a:latin typeface="Arial"/>
              <a:ea typeface="Arial"/>
              <a:cs typeface="Arial"/>
            </a:endParaRPr>
          </a:p>
        </p:txBody>
      </p:sp>
      <p:sp>
        <p:nvSpPr>
          <p:cNvPr id="153" name="Text Box153"/>
          <p:cNvSpPr txBox="1"/>
          <p:nvPr/>
        </p:nvSpPr>
        <p:spPr>
          <a:xfrm>
            <a:off x="3948176" y="4188174"/>
            <a:ext cx="531842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4"/>
              </a:lnSpc>
            </a:pPr>
            <a:r>
              <a:rPr lang="en-US" altLang="zh-CN" sz="1400" b="1" dirty="0">
                <a:solidFill>
                  <a:srgbClr val="0C3613"/>
                </a:solidFill>
                <a:latin typeface="Arial"/>
                <a:ea typeface="Arial"/>
                <a:cs typeface="Arial"/>
              </a:rPr>
              <a:t>Brasil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54" name="Text Box154"/>
          <p:cNvSpPr txBox="1"/>
          <p:nvPr/>
        </p:nvSpPr>
        <p:spPr>
          <a:xfrm>
            <a:off x="6503416" y="4188207"/>
            <a:ext cx="781126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1"/>
              </a:lnSpc>
            </a:pPr>
            <a:r>
              <a:rPr lang="en-US" altLang="zh-CN" sz="1400" b="1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Espanha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55" name="Text Box155"/>
          <p:cNvSpPr txBox="1"/>
          <p:nvPr/>
        </p:nvSpPr>
        <p:spPr>
          <a:xfrm>
            <a:off x="8744333" y="3179446"/>
            <a:ext cx="883539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1"/>
              </a:lnSpc>
            </a:pPr>
            <a:r>
              <a:rPr lang="en-US" altLang="zh-CN" sz="1400" b="1" spc="-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Alemanha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56" name="Text Box156"/>
          <p:cNvSpPr txBox="1"/>
          <p:nvPr/>
        </p:nvSpPr>
        <p:spPr>
          <a:xfrm>
            <a:off x="8505190" y="3612008"/>
            <a:ext cx="621462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1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França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57" name="Text Box157"/>
          <p:cNvSpPr txBox="1"/>
          <p:nvPr/>
        </p:nvSpPr>
        <p:spPr>
          <a:xfrm>
            <a:off x="9531098" y="3755485"/>
            <a:ext cx="684311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4"/>
              </a:lnSpc>
            </a:pPr>
            <a:r>
              <a:rPr lang="en-US" altLang="zh-CN" sz="1400" b="1" spc="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Canadá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58" name="Text Box158"/>
          <p:cNvSpPr txBox="1"/>
          <p:nvPr/>
        </p:nvSpPr>
        <p:spPr>
          <a:xfrm>
            <a:off x="8129017" y="3899917"/>
            <a:ext cx="532563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1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Reino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59" name="Text Box159"/>
          <p:cNvSpPr txBox="1"/>
          <p:nvPr/>
        </p:nvSpPr>
        <p:spPr>
          <a:xfrm>
            <a:off x="8146671" y="4112990"/>
            <a:ext cx="542529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4"/>
              </a:lnSpc>
            </a:pPr>
            <a:r>
              <a:rPr lang="en-US" altLang="zh-CN" sz="1400" b="1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Unido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60" name="Text Box160"/>
          <p:cNvSpPr txBox="1"/>
          <p:nvPr/>
        </p:nvSpPr>
        <p:spPr>
          <a:xfrm>
            <a:off x="2314894" y="4495547"/>
            <a:ext cx="383209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1"/>
              </a:lnSpc>
            </a:pPr>
            <a:r>
              <a:rPr lang="en-US" altLang="zh-CN" sz="14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1,00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61" name="Text Box161"/>
          <p:cNvSpPr txBox="1"/>
          <p:nvPr/>
        </p:nvSpPr>
        <p:spPr>
          <a:xfrm>
            <a:off x="4687570" y="4511041"/>
            <a:ext cx="621818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1"/>
              </a:lnSpc>
            </a:pPr>
            <a:r>
              <a:rPr lang="en-US" altLang="zh-CN" sz="1400" b="1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Rússia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62" name="Text Box162"/>
          <p:cNvSpPr txBox="1"/>
          <p:nvPr/>
        </p:nvSpPr>
        <p:spPr>
          <a:xfrm>
            <a:off x="7298691" y="4490467"/>
            <a:ext cx="439217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1"/>
              </a:lnSpc>
            </a:pPr>
            <a:r>
              <a:rPr lang="en-US" altLang="zh-CN" sz="1400" b="1" spc="-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Itália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63" name="Text Box163"/>
          <p:cNvSpPr txBox="1"/>
          <p:nvPr/>
        </p:nvSpPr>
        <p:spPr>
          <a:xfrm>
            <a:off x="2699067" y="4819778"/>
            <a:ext cx="451308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1"/>
              </a:lnSpc>
            </a:pPr>
            <a:r>
              <a:rPr lang="en-US" altLang="zh-CN" sz="1400" b="1" spc="-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India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64" name="Text Box164"/>
          <p:cNvSpPr txBox="1"/>
          <p:nvPr/>
        </p:nvSpPr>
        <p:spPr>
          <a:xfrm>
            <a:off x="2314894" y="5028660"/>
            <a:ext cx="383469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4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0,50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65" name="Text Box165"/>
          <p:cNvSpPr txBox="1"/>
          <p:nvPr/>
        </p:nvSpPr>
        <p:spPr>
          <a:xfrm>
            <a:off x="2658111" y="5275327"/>
            <a:ext cx="1036117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1"/>
              </a:lnSpc>
            </a:pPr>
            <a:r>
              <a:rPr lang="en-US" altLang="zh-CN" sz="1400" b="1" dirty="0">
                <a:solidFill>
                  <a:srgbClr val="800000"/>
                </a:solidFill>
                <a:latin typeface="Arial"/>
                <a:ea typeface="Arial"/>
                <a:cs typeface="Arial"/>
              </a:rPr>
              <a:t>Coréia</a:t>
            </a:r>
            <a:r>
              <a:rPr lang="en-US" altLang="zh-CN" sz="1400" b="1" spc="-6" dirty="0">
                <a:solidFill>
                  <a:srgbClr val="8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800000"/>
                </a:solidFill>
                <a:latin typeface="Arial"/>
                <a:ea typeface="Arial"/>
                <a:cs typeface="Arial"/>
              </a:rPr>
              <a:t>1976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66" name="Text Box166"/>
          <p:cNvSpPr txBox="1"/>
          <p:nvPr/>
        </p:nvSpPr>
        <p:spPr>
          <a:xfrm>
            <a:off x="3837687" y="5291202"/>
            <a:ext cx="641731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1"/>
              </a:lnSpc>
            </a:pPr>
            <a:r>
              <a:rPr lang="en-US" altLang="zh-CN" sz="1400" b="1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México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67" name="Text Box167"/>
          <p:cNvSpPr txBox="1"/>
          <p:nvPr/>
        </p:nvSpPr>
        <p:spPr>
          <a:xfrm>
            <a:off x="4531360" y="5268596"/>
            <a:ext cx="862736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1"/>
              </a:lnSpc>
            </a:pPr>
            <a:r>
              <a:rPr lang="en-US" altLang="zh-CN" sz="1400" b="1" spc="-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Argentina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68" name="Text Box168"/>
          <p:cNvSpPr txBox="1"/>
          <p:nvPr/>
        </p:nvSpPr>
        <p:spPr>
          <a:xfrm>
            <a:off x="2314894" y="5561077"/>
            <a:ext cx="383209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1"/>
              </a:lnSpc>
            </a:pPr>
            <a:r>
              <a:rPr lang="en-US" altLang="zh-CN" sz="14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0,00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69" name="Text Box169"/>
          <p:cNvSpPr txBox="1"/>
          <p:nvPr/>
        </p:nvSpPr>
        <p:spPr>
          <a:xfrm>
            <a:off x="2635567" y="5724145"/>
            <a:ext cx="115774" cy="20011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227"/>
              </a:lnSpc>
            </a:pPr>
            <a:r>
              <a:rPr lang="en-US" altLang="zh-CN" sz="11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0</a:t>
            </a:r>
            <a:endParaRPr lang="en-US" altLang="zh-CN" sz="1100">
              <a:latin typeface="Arial"/>
              <a:ea typeface="Arial"/>
              <a:cs typeface="Arial"/>
            </a:endParaRPr>
          </a:p>
        </p:txBody>
      </p:sp>
      <p:sp>
        <p:nvSpPr>
          <p:cNvPr id="170" name="Text Box170"/>
          <p:cNvSpPr txBox="1"/>
          <p:nvPr/>
        </p:nvSpPr>
        <p:spPr>
          <a:xfrm>
            <a:off x="3209544" y="5727765"/>
            <a:ext cx="7150558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1561"/>
              </a:lnSpc>
            </a:pPr>
            <a:r>
              <a:rPr lang="en-US" altLang="zh-CN" sz="1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5.000</a:t>
            </a:r>
            <a:r>
              <a:rPr lang="en-US" altLang="zh-CN" sz="1400" spc="156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10.000</a:t>
            </a:r>
            <a:r>
              <a:rPr lang="en-US" altLang="zh-CN" sz="1400" spc="1099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15.000</a:t>
            </a:r>
            <a:r>
              <a:rPr lang="en-US" altLang="zh-CN" sz="1400" spc="116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20.000</a:t>
            </a:r>
            <a:r>
              <a:rPr lang="en-US" altLang="zh-CN" sz="1400" spc="1089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25.000</a:t>
            </a:r>
            <a:r>
              <a:rPr lang="en-US" altLang="zh-CN" sz="1400" spc="109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30.000</a:t>
            </a:r>
            <a:r>
              <a:rPr lang="en-US" altLang="zh-CN" sz="1400" spc="116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35.000</a:t>
            </a:r>
            <a:r>
              <a:rPr lang="en-US" altLang="zh-CN" sz="1400" spc="11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40.000</a:t>
            </a:r>
            <a:r>
              <a:rPr lang="en-US" altLang="zh-CN" sz="1400" spc="116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45.000</a:t>
            </a:r>
            <a:r>
              <a:rPr lang="en-US" altLang="zh-CN" sz="1400" spc="108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50.000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171" name="Text Box171"/>
          <p:cNvSpPr txBox="1"/>
          <p:nvPr/>
        </p:nvSpPr>
        <p:spPr>
          <a:xfrm>
            <a:off x="5019929" y="6039833"/>
            <a:ext cx="2716926" cy="32836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2233"/>
              </a:lnSpc>
            </a:pPr>
            <a:r>
              <a:rPr lang="en-US" altLang="zh-CN" sz="2000" b="1" spc="3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PIB</a:t>
            </a:r>
            <a:r>
              <a:rPr lang="en-US" altLang="zh-CN" sz="2000" b="1" spc="-23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/</a:t>
            </a:r>
            <a:r>
              <a:rPr lang="en-US" altLang="zh-CN" sz="2000" b="1" spc="-1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000" b="1" spc="1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capita</a:t>
            </a:r>
            <a:r>
              <a:rPr lang="en-US" altLang="zh-CN" sz="2000" b="1" spc="-11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(US$</a:t>
            </a:r>
            <a:r>
              <a:rPr lang="en-US" altLang="zh-CN" sz="2000" b="1" spc="-12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000" b="1" spc="3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PPP)</a:t>
            </a:r>
            <a:endParaRPr lang="en-US" altLang="zh-CN" sz="2000">
              <a:latin typeface="Arial"/>
              <a:ea typeface="Arial"/>
              <a:cs typeface="Arial"/>
            </a:endParaRPr>
          </a:p>
        </p:txBody>
      </p:sp>
      <p:sp>
        <p:nvSpPr>
          <p:cNvPr id="172" name="Text Box172"/>
          <p:cNvSpPr txBox="1"/>
          <p:nvPr/>
        </p:nvSpPr>
        <p:spPr>
          <a:xfrm>
            <a:off x="3733420" y="6358637"/>
            <a:ext cx="5721883" cy="3889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/>
          </a:p>
          <a:p>
            <a:pPr>
              <a:lnSpc>
                <a:spcPts val="2909"/>
              </a:lnSpc>
            </a:pPr>
            <a:r>
              <a:rPr lang="en-US" altLang="zh-CN" sz="2400" spc="-6" dirty="0">
                <a:solidFill>
                  <a:srgbClr val="A50021"/>
                </a:solidFill>
                <a:latin typeface="Verdana"/>
                <a:ea typeface="Verdana"/>
                <a:cs typeface="Verdana"/>
              </a:rPr>
              <a:t>Política</a:t>
            </a:r>
            <a:r>
              <a:rPr lang="en-US" altLang="zh-CN" sz="2400" spc="25" dirty="0">
                <a:solidFill>
                  <a:srgbClr val="A50021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en-US" altLang="zh-CN" sz="2400" dirty="0">
                <a:solidFill>
                  <a:srgbClr val="A50021"/>
                </a:solidFill>
                <a:latin typeface="Verdana"/>
                <a:ea typeface="Verdana"/>
                <a:cs typeface="Verdana"/>
              </a:rPr>
              <a:t>de</a:t>
            </a:r>
            <a:r>
              <a:rPr lang="en-US" altLang="zh-CN" sz="2400" spc="7" dirty="0">
                <a:solidFill>
                  <a:srgbClr val="A50021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en-US" altLang="zh-CN" sz="2400" spc="1" dirty="0">
                <a:solidFill>
                  <a:srgbClr val="A50021"/>
                </a:solidFill>
                <a:latin typeface="Verdana"/>
                <a:ea typeface="Verdana"/>
                <a:cs typeface="Verdana"/>
              </a:rPr>
              <a:t>Estado:</a:t>
            </a:r>
            <a:r>
              <a:rPr lang="en-US" altLang="zh-CN" sz="2400" spc="6" dirty="0">
                <a:solidFill>
                  <a:srgbClr val="A50021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en-US" altLang="zh-CN" sz="2400" dirty="0">
                <a:solidFill>
                  <a:srgbClr val="A50021"/>
                </a:solidFill>
                <a:latin typeface="Verdana"/>
                <a:ea typeface="Verdana"/>
                <a:cs typeface="Verdana"/>
              </a:rPr>
              <a:t>C,T&amp;I + </a:t>
            </a:r>
            <a:r>
              <a:rPr lang="en-US" altLang="zh-CN" sz="2400" spc="1" dirty="0">
                <a:solidFill>
                  <a:srgbClr val="A50021"/>
                </a:solidFill>
                <a:latin typeface="Verdana"/>
                <a:ea typeface="Verdana"/>
                <a:cs typeface="Verdana"/>
              </a:rPr>
              <a:t>industrial</a:t>
            </a:r>
            <a:endParaRPr lang="en-US" altLang="zh-CN" sz="2400">
              <a:latin typeface="Verdana"/>
              <a:ea typeface="Verdana"/>
              <a:cs typeface="Verdana"/>
            </a:endParaRPr>
          </a:p>
        </p:txBody>
      </p:sp>
      <p:sp>
        <p:nvSpPr>
          <p:cNvPr id="173" name="Text Box173"/>
          <p:cNvSpPr txBox="1"/>
          <p:nvPr/>
        </p:nvSpPr>
        <p:spPr>
          <a:xfrm>
            <a:off x="9891776" y="6563234"/>
            <a:ext cx="514250" cy="21294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 dirty="0"/>
          </a:p>
          <a:p>
            <a:pPr>
              <a:lnSpc>
                <a:spcPts val="1338"/>
              </a:lnSpc>
            </a:pPr>
            <a:r>
              <a:rPr lang="en-US" altLang="zh-CN" sz="1200" b="1" spc="3" dirty="0">
                <a:solidFill>
                  <a:srgbClr val="A50021"/>
                </a:solidFill>
                <a:latin typeface="Arial"/>
                <a:ea typeface="Arial"/>
                <a:cs typeface="Arial"/>
              </a:rPr>
              <a:t>SMR-7</a:t>
            </a:r>
            <a:endParaRPr lang="en-US" altLang="zh-CN" sz="1200" dirty="0">
              <a:latin typeface="Arial"/>
              <a:ea typeface="Arial"/>
              <a:cs typeface="Arial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47509ED0-85BD-4CFD-8F04-B0E643DF3695}"/>
              </a:ext>
            </a:extLst>
          </p:cNvPr>
          <p:cNvSpPr/>
          <p:nvPr/>
        </p:nvSpPr>
        <p:spPr>
          <a:xfrm>
            <a:off x="4100580" y="3189784"/>
            <a:ext cx="133833" cy="13227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Text Box148">
            <a:extLst>
              <a:ext uri="{FF2B5EF4-FFF2-40B4-BE49-F238E27FC236}">
                <a16:creationId xmlns:a16="http://schemas.microsoft.com/office/drawing/2014/main" id="{BFC48310-68DF-487B-81FC-9866BD805A78}"/>
              </a:ext>
            </a:extLst>
          </p:cNvPr>
          <p:cNvSpPr txBox="1"/>
          <p:nvPr/>
        </p:nvSpPr>
        <p:spPr>
          <a:xfrm>
            <a:off x="4443738" y="2943358"/>
            <a:ext cx="532562" cy="456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 dirty="0"/>
          </a:p>
          <a:p>
            <a:pPr>
              <a:lnSpc>
                <a:spcPts val="1561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China</a:t>
            </a:r>
          </a:p>
          <a:p>
            <a:pPr>
              <a:lnSpc>
                <a:spcPts val="1561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2017</a:t>
            </a:r>
            <a:endParaRPr lang="en-US" altLang="zh-CN" sz="1400" dirty="0">
              <a:latin typeface="Arial"/>
              <a:ea typeface="Arial"/>
              <a:cs typeface="Arial"/>
            </a:endParaRPr>
          </a:p>
        </p:txBody>
      </p:sp>
      <p:sp>
        <p:nvSpPr>
          <p:cNvPr id="45" name="Text Box99">
            <a:extLst>
              <a:ext uri="{FF2B5EF4-FFF2-40B4-BE49-F238E27FC236}">
                <a16:creationId xmlns:a16="http://schemas.microsoft.com/office/drawing/2014/main" id="{EA1624EF-8A2A-46D0-A282-04C08D875E55}"/>
              </a:ext>
            </a:extLst>
          </p:cNvPr>
          <p:cNvSpPr txBox="1"/>
          <p:nvPr/>
        </p:nvSpPr>
        <p:spPr>
          <a:xfrm>
            <a:off x="116114" y="32185"/>
            <a:ext cx="12075885" cy="48410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sz="2000" b="1" dirty="0"/>
          </a:p>
          <a:p>
            <a:pPr marL="808672" indent="-808672" algn="l" rtl="0">
              <a:lnSpc>
                <a:spcPts val="4005"/>
              </a:lnSpc>
            </a:pPr>
            <a:r>
              <a:rPr lang="en-US" altLang="zh-CN" sz="2000" b="1" dirty="0">
                <a:latin typeface="Verdana"/>
                <a:ea typeface="Verdana"/>
                <a:cs typeface="Verdana"/>
              </a:rPr>
              <a:t> </a:t>
            </a:r>
            <a:r>
              <a:rPr lang="en-US" altLang="zh-CN" sz="2000" b="1" dirty="0" err="1">
                <a:latin typeface="Verdana"/>
                <a:ea typeface="Verdana"/>
                <a:cs typeface="Verdana"/>
              </a:rPr>
              <a:t>Correlação</a:t>
            </a:r>
            <a:r>
              <a:rPr lang="en-US" altLang="zh-CN" sz="2000" b="1" dirty="0">
                <a:latin typeface="Verdana"/>
                <a:ea typeface="Verdana"/>
                <a:cs typeface="Verdana"/>
              </a:rPr>
              <a:t> entre o</a:t>
            </a:r>
            <a:r>
              <a:rPr lang="en-US" altLang="zh-CN" sz="2000" b="1" spc="10" dirty="0">
                <a:latin typeface="Verdana"/>
                <a:ea typeface="Verdana"/>
                <a:cs typeface="Verdana"/>
              </a:rPr>
              <a:t> </a:t>
            </a:r>
            <a:r>
              <a:rPr lang="en-US" altLang="zh-CN" sz="2000" b="1" spc="-3" dirty="0" err="1">
                <a:latin typeface="Verdana"/>
                <a:ea typeface="Verdana"/>
                <a:cs typeface="Verdana"/>
              </a:rPr>
              <a:t>desenvolvimento</a:t>
            </a:r>
            <a:r>
              <a:rPr lang="en-US" altLang="zh-CN" sz="2000" b="1" spc="-3" dirty="0">
                <a:latin typeface="Verdana"/>
                <a:ea typeface="Verdana"/>
                <a:cs typeface="Verdana"/>
              </a:rPr>
              <a:t> </a:t>
            </a:r>
            <a:r>
              <a:rPr lang="en-US" altLang="zh-CN" sz="2000" b="1" spc="-3" dirty="0" err="1">
                <a:latin typeface="Verdana"/>
                <a:ea typeface="Verdana"/>
                <a:cs typeface="Verdana"/>
              </a:rPr>
              <a:t>econômico</a:t>
            </a:r>
            <a:r>
              <a:rPr lang="en-US" altLang="zh-CN" sz="2000" b="1" spc="-3" dirty="0">
                <a:latin typeface="Verdana"/>
                <a:ea typeface="Verdana"/>
                <a:cs typeface="Verdana"/>
              </a:rPr>
              <a:t> dos </a:t>
            </a:r>
            <a:r>
              <a:rPr lang="en-US" altLang="zh-CN" sz="2000" b="1" spc="-3" dirty="0" err="1">
                <a:latin typeface="Verdana"/>
                <a:ea typeface="Verdana"/>
                <a:cs typeface="Verdana"/>
              </a:rPr>
              <a:t>países</a:t>
            </a:r>
            <a:r>
              <a:rPr lang="en-US" altLang="zh-CN" sz="2000" b="1" spc="-3" dirty="0">
                <a:latin typeface="Verdana"/>
                <a:ea typeface="Verdana"/>
                <a:cs typeface="Verdana"/>
              </a:rPr>
              <a:t> e </a:t>
            </a:r>
            <a:r>
              <a:rPr lang="en-US" altLang="zh-CN" sz="2000" b="1" spc="-3" dirty="0" err="1">
                <a:latin typeface="Verdana"/>
                <a:ea typeface="Verdana"/>
                <a:cs typeface="Verdana"/>
              </a:rPr>
              <a:t>investimento</a:t>
            </a:r>
            <a:r>
              <a:rPr lang="en-US" altLang="zh-CN" sz="2000" b="1" spc="-3" dirty="0">
                <a:latin typeface="Verdana"/>
                <a:ea typeface="Verdana"/>
                <a:cs typeface="Verdana"/>
              </a:rPr>
              <a:t> </a:t>
            </a:r>
            <a:r>
              <a:rPr lang="en-US" altLang="zh-CN" sz="2000" b="1" spc="-3" dirty="0" err="1">
                <a:latin typeface="Verdana"/>
                <a:ea typeface="Verdana"/>
                <a:cs typeface="Verdana"/>
              </a:rPr>
              <a:t>em</a:t>
            </a:r>
            <a:r>
              <a:rPr lang="en-US" altLang="zh-CN" sz="2000" b="1" spc="-3" dirty="0">
                <a:latin typeface="Verdana"/>
                <a:ea typeface="Verdana"/>
                <a:cs typeface="Verdana"/>
              </a:rPr>
              <a:t> P&amp;D</a:t>
            </a:r>
            <a:endParaRPr lang="en-US" altLang="zh-CN" sz="2000" b="1" dirty="0">
              <a:latin typeface="Verdana"/>
              <a:ea typeface="Verdana"/>
              <a:cs typeface="Verdana"/>
            </a:endParaRP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0157B794-15CD-4E55-B6DD-F6B2CC85EE1B}"/>
              </a:ext>
            </a:extLst>
          </p:cNvPr>
          <p:cNvSpPr/>
          <p:nvPr/>
        </p:nvSpPr>
        <p:spPr>
          <a:xfrm>
            <a:off x="3538593" y="4413768"/>
            <a:ext cx="87398" cy="9506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Text Box152">
            <a:extLst>
              <a:ext uri="{FF2B5EF4-FFF2-40B4-BE49-F238E27FC236}">
                <a16:creationId xmlns:a16="http://schemas.microsoft.com/office/drawing/2014/main" id="{F8E182B0-A0FC-474B-96AC-AC594A2BFB7A}"/>
              </a:ext>
            </a:extLst>
          </p:cNvPr>
          <p:cNvSpPr txBox="1"/>
          <p:nvPr/>
        </p:nvSpPr>
        <p:spPr>
          <a:xfrm>
            <a:off x="6503416" y="1395016"/>
            <a:ext cx="1035736" cy="251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>
              <a:lnSpc>
                <a:spcPts val="0"/>
              </a:lnSpc>
            </a:pPr>
            <a:endParaRPr dirty="0"/>
          </a:p>
          <a:p>
            <a:pPr>
              <a:lnSpc>
                <a:spcPts val="1561"/>
              </a:lnSpc>
            </a:pPr>
            <a:r>
              <a:rPr lang="en-US" altLang="zh-CN" sz="1400" b="1" dirty="0" err="1">
                <a:solidFill>
                  <a:srgbClr val="800000"/>
                </a:solidFill>
                <a:latin typeface="Arial"/>
                <a:ea typeface="Arial"/>
                <a:cs typeface="Arial"/>
              </a:rPr>
              <a:t>Coréia</a:t>
            </a:r>
            <a:r>
              <a:rPr lang="en-US" altLang="zh-CN" sz="1400" b="1" spc="-7" dirty="0">
                <a:solidFill>
                  <a:srgbClr val="800000"/>
                </a:solidFill>
                <a:latin typeface="Arial"/>
                <a:ea typeface="Arial"/>
                <a:cs typeface="Arial"/>
              </a:rPr>
              <a:t> 2017</a:t>
            </a:r>
            <a:endParaRPr lang="en-US" altLang="zh-CN" sz="1400" dirty="0"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28331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E6470E3-B242-4CB6-AFAF-FBC9A2E9BA87}"/>
              </a:ext>
            </a:extLst>
          </p:cNvPr>
          <p:cNvSpPr txBox="1"/>
          <p:nvPr/>
        </p:nvSpPr>
        <p:spPr>
          <a:xfrm>
            <a:off x="3486279" y="0"/>
            <a:ext cx="5219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/>
              <a:t>Propostas para 2020 – ICTP.br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A8DCE06-98E4-4288-88C1-676D2A0A5626}"/>
              </a:ext>
            </a:extLst>
          </p:cNvPr>
          <p:cNvSpPr txBox="1"/>
          <p:nvPr/>
        </p:nvSpPr>
        <p:spPr>
          <a:xfrm>
            <a:off x="0" y="713100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sz="2200" b="1" u="sng" dirty="0"/>
              <a:t>Recomposição dos recursos para o MCTIC em 2020 tendo como base a LOA 2017 </a:t>
            </a:r>
          </a:p>
          <a:p>
            <a:pPr marL="342900" indent="-342900">
              <a:buAutoNum type="arabicPeriod"/>
            </a:pPr>
            <a:endParaRPr lang="pt-BR" sz="2200" b="1" dirty="0"/>
          </a:p>
          <a:p>
            <a:r>
              <a:rPr lang="pt-BR" sz="2200" b="1" dirty="0"/>
              <a:t>	MCTIC: R$ 5,5 bi ; CNPQ: R$ 1,5 bi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8CCFD97-B488-4992-A529-CA3E13B9B0A0}"/>
              </a:ext>
            </a:extLst>
          </p:cNvPr>
          <p:cNvSpPr txBox="1"/>
          <p:nvPr/>
        </p:nvSpPr>
        <p:spPr>
          <a:xfrm>
            <a:off x="0" y="2087099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2. </a:t>
            </a:r>
            <a:r>
              <a:rPr lang="pt-BR" sz="2200" b="1" u="sng" dirty="0"/>
              <a:t>Recomposição dos recursos para a CAPES </a:t>
            </a:r>
            <a:r>
              <a:rPr lang="pt-BR" sz="2200" b="1" dirty="0"/>
              <a:t>em 2020 tendo como base a LOA 2019: R$ 4,2 bi.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2029BCE-262E-43E3-AB56-D7363CAB24C2}"/>
              </a:ext>
            </a:extLst>
          </p:cNvPr>
          <p:cNvSpPr txBox="1"/>
          <p:nvPr/>
        </p:nvSpPr>
        <p:spPr>
          <a:xfrm>
            <a:off x="0" y="2998113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3. </a:t>
            </a:r>
            <a:r>
              <a:rPr lang="pt-BR" sz="2200" b="1" u="sng" dirty="0"/>
              <a:t>Extinção da Reserva de Contingência do FNDCT</a:t>
            </a:r>
            <a:r>
              <a:rPr lang="pt-BR" sz="2200" b="1" dirty="0"/>
              <a:t>: desvio de finalidade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E84FC0B-8BBE-4C57-9ECA-82306F8107FB}"/>
              </a:ext>
            </a:extLst>
          </p:cNvPr>
          <p:cNvSpPr txBox="1"/>
          <p:nvPr/>
        </p:nvSpPr>
        <p:spPr>
          <a:xfrm>
            <a:off x="0" y="3909127"/>
            <a:ext cx="1219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4. i) </a:t>
            </a:r>
            <a:r>
              <a:rPr lang="pt-BR" sz="2200" b="1" u="sng" dirty="0"/>
              <a:t>Destinação de 25% do Fundo Social do </a:t>
            </a:r>
            <a:r>
              <a:rPr lang="pt-BR" sz="2200" b="1" u="sng" dirty="0" err="1"/>
              <a:t>Pré</a:t>
            </a:r>
            <a:r>
              <a:rPr lang="pt-BR" sz="2200" b="1" u="sng" dirty="0"/>
              <a:t>-Sal para CT&amp;I</a:t>
            </a:r>
            <a:r>
              <a:rPr lang="pt-BR" sz="2200" b="1" dirty="0"/>
              <a:t>: PL 5.876/2016, dos deputados Celso </a:t>
            </a:r>
            <a:r>
              <a:rPr lang="pt-BR" sz="2200" b="1" dirty="0" err="1"/>
              <a:t>Pansera</a:t>
            </a:r>
            <a:r>
              <a:rPr lang="pt-BR" sz="2200" b="1" dirty="0"/>
              <a:t> e Bruna Furlan. No Senado: PLS 181/2016, do senador </a:t>
            </a:r>
            <a:r>
              <a:rPr lang="pt-BR" sz="2200" b="1" dirty="0" err="1"/>
              <a:t>Lasier</a:t>
            </a:r>
            <a:r>
              <a:rPr lang="pt-BR" sz="2200" b="1" dirty="0"/>
              <a:t> Martins; </a:t>
            </a:r>
          </a:p>
          <a:p>
            <a:endParaRPr lang="pt-BR" sz="2200" b="1" dirty="0"/>
          </a:p>
          <a:p>
            <a:r>
              <a:rPr lang="pt-BR" sz="2200" b="1" dirty="0" err="1"/>
              <a:t>ii</a:t>
            </a:r>
            <a:r>
              <a:rPr lang="pt-BR" sz="2200" b="1" dirty="0"/>
              <a:t>) </a:t>
            </a:r>
            <a:r>
              <a:rPr lang="pt-BR" sz="2200" b="1" u="sng" dirty="0"/>
              <a:t>Vedar o contingenciamento do FNDCT </a:t>
            </a:r>
            <a:r>
              <a:rPr lang="pt-BR" sz="2200" b="1" dirty="0"/>
              <a:t>: LP 358/2017 do deputado Daniel Vilela ou o PLS 315/2017, do senador Otto Alencar, que transforma o FNDCT em Fundo Financeiro;</a:t>
            </a:r>
          </a:p>
          <a:p>
            <a:endParaRPr lang="pt-BR" sz="2200" b="1" dirty="0"/>
          </a:p>
          <a:p>
            <a:r>
              <a:rPr lang="pt-BR" sz="2200" b="1" dirty="0" err="1"/>
              <a:t>iii</a:t>
            </a:r>
            <a:r>
              <a:rPr lang="pt-BR" sz="2200" b="1" dirty="0"/>
              <a:t>) </a:t>
            </a:r>
            <a:r>
              <a:rPr lang="pt-BR" sz="2200" b="1" u="sng" dirty="0"/>
              <a:t>PEC 24/19</a:t>
            </a:r>
            <a:r>
              <a:rPr lang="pt-BR" sz="2200" b="1" dirty="0"/>
              <a:t>, da deputada </a:t>
            </a:r>
            <a:r>
              <a:rPr lang="pt-BR" sz="2200" b="1" dirty="0" err="1"/>
              <a:t>Luisa</a:t>
            </a:r>
            <a:r>
              <a:rPr lang="pt-BR" sz="2200" b="1" dirty="0"/>
              <a:t> </a:t>
            </a:r>
            <a:r>
              <a:rPr lang="pt-BR" sz="2200" b="1" dirty="0" err="1"/>
              <a:t>Canziani</a:t>
            </a:r>
            <a:r>
              <a:rPr lang="pt-BR" sz="2200" b="1" dirty="0"/>
              <a:t>, que exclui do Lei do Teto (EC 95) recursos próprios das universidades.</a:t>
            </a:r>
          </a:p>
        </p:txBody>
      </p:sp>
    </p:spTree>
    <p:extLst>
      <p:ext uri="{BB962C8B-B14F-4D97-AF65-F5344CB8AC3E}">
        <p14:creationId xmlns:p14="http://schemas.microsoft.com/office/powerpoint/2010/main" val="2624790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1FAB269-15BF-4BAB-98AB-BB7CEEE9F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69" y="0"/>
            <a:ext cx="5953428" cy="3502016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3E29DE5-5E4B-4A8C-A9F0-E4073DC80F4E}"/>
              </a:ext>
            </a:extLst>
          </p:cNvPr>
          <p:cNvSpPr/>
          <p:nvPr/>
        </p:nvSpPr>
        <p:spPr>
          <a:xfrm>
            <a:off x="1" y="3429000"/>
            <a:ext cx="12191999" cy="3086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b="1" dirty="0">
                <a:solidFill>
                  <a:srgbClr val="002060"/>
                </a:solidFill>
              </a:rPr>
              <a:t>Em 1957, </a:t>
            </a:r>
            <a:r>
              <a:rPr lang="pt-BR" sz="2200" b="1" dirty="0" err="1">
                <a:solidFill>
                  <a:srgbClr val="002060"/>
                </a:solidFill>
              </a:rPr>
              <a:t>Johanna</a:t>
            </a:r>
            <a:r>
              <a:rPr lang="pt-BR" sz="2200" b="1" dirty="0">
                <a:solidFill>
                  <a:srgbClr val="002060"/>
                </a:solidFill>
              </a:rPr>
              <a:t> </a:t>
            </a:r>
            <a:r>
              <a:rPr lang="pt-BR" sz="2200" b="1" dirty="0" err="1">
                <a:solidFill>
                  <a:srgbClr val="002060"/>
                </a:solidFill>
              </a:rPr>
              <a:t>Döbereiner</a:t>
            </a:r>
            <a:r>
              <a:rPr lang="pt-BR" sz="2200" b="1" dirty="0">
                <a:solidFill>
                  <a:srgbClr val="002060"/>
                </a:solidFill>
              </a:rPr>
              <a:t> era pesquisadora assistente do CNPq e, em 1968, pesquisadora conferencista.</a:t>
            </a:r>
            <a:r>
              <a:rPr lang="pt-BR" sz="2200" b="1" dirty="0"/>
              <a:t> Entre 1963 e 1969, quando poucos cientistas acreditavam que a fixação biológica de nitrogênio poderia competir com fertilizantes minerais, iniciou um programa de pesquisas sobre os aspectos limitantes da fixação em leguminosas tropicais. O programa brasileiro de melhoramento da soja, iniciado em 1964, foi influenciado pelos trabalhos de </a:t>
            </a:r>
            <a:r>
              <a:rPr lang="pt-BR" sz="2200" b="1" dirty="0" err="1"/>
              <a:t>Johanna</a:t>
            </a:r>
            <a:r>
              <a:rPr lang="pt-BR" sz="2200" b="1" dirty="0"/>
              <a:t> </a:t>
            </a:r>
            <a:r>
              <a:rPr lang="pt-BR" sz="2200" b="1" dirty="0" err="1"/>
              <a:t>Döbereiner</a:t>
            </a:r>
            <a:r>
              <a:rPr lang="pt-BR" sz="2200" b="1" dirty="0"/>
              <a:t>, tendo representado, na época, uma quebra de paradigma.   [Site da Embrapa]</a:t>
            </a:r>
          </a:p>
        </p:txBody>
      </p:sp>
    </p:spTree>
    <p:extLst>
      <p:ext uri="{BB962C8B-B14F-4D97-AF65-F5344CB8AC3E}">
        <p14:creationId xmlns:p14="http://schemas.microsoft.com/office/powerpoint/2010/main" val="39556890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98412" y="23378"/>
            <a:ext cx="5746533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22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TECENDO A MANHÃ</a:t>
            </a:r>
          </a:p>
          <a:p>
            <a:pPr algn="ctr" eaLnBrk="1" hangingPunct="1">
              <a:defRPr/>
            </a:pPr>
            <a:endParaRPr lang="pt-BR" sz="2200" b="1" dirty="0">
              <a:solidFill>
                <a:srgbClr val="000066"/>
              </a:solidFill>
              <a:latin typeface="Calibri" panose="020F0502020204030204" pitchFamily="34" charset="0"/>
              <a:ea typeface="SimHei" panose="02010609060101010101" pitchFamily="49" charset="-122"/>
            </a:endParaRPr>
          </a:p>
          <a:p>
            <a:pPr algn="ctr" eaLnBrk="1" hangingPunct="1">
              <a:defRPr/>
            </a:pPr>
            <a:r>
              <a:rPr lang="pt-BR" sz="2200" b="1" i="1" dirty="0">
                <a:solidFill>
                  <a:srgbClr val="000066"/>
                </a:solidFill>
                <a:latin typeface="Calibri" panose="020F0502020204030204" pitchFamily="34" charset="0"/>
                <a:ea typeface="SimHei" panose="02010609060101010101" pitchFamily="49" charset="-122"/>
              </a:rPr>
              <a:t>JOÃO CABRAL DE MELO NETO</a:t>
            </a:r>
          </a:p>
          <a:p>
            <a:pPr algn="ctr" eaLnBrk="1" hangingPunct="1">
              <a:defRPr/>
            </a:pPr>
            <a:endParaRPr lang="pt-BR" sz="2200" b="1" dirty="0">
              <a:solidFill>
                <a:srgbClr val="000066"/>
              </a:solidFill>
              <a:latin typeface="Calibri" panose="020F0502020204030204" pitchFamily="34" charset="0"/>
              <a:ea typeface="SimHei" panose="02010609060101010101" pitchFamily="49" charset="-122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pt-BR" sz="2200" b="1" dirty="0">
                <a:solidFill>
                  <a:srgbClr val="000066"/>
                </a:solidFill>
                <a:latin typeface="Calibri" panose="020F0502020204030204" pitchFamily="34" charset="0"/>
                <a:ea typeface="SimHei" panose="02010609060101010101" pitchFamily="49" charset="-122"/>
              </a:rPr>
              <a:t>UM GALO SOZINHO NÃO TECE UMA MANHÃ: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pt-BR" sz="2200" b="1" dirty="0">
                <a:solidFill>
                  <a:srgbClr val="000066"/>
                </a:solidFill>
                <a:latin typeface="Calibri" panose="020F0502020204030204" pitchFamily="34" charset="0"/>
                <a:ea typeface="SimHei" panose="02010609060101010101" pitchFamily="49" charset="-122"/>
              </a:rPr>
              <a:t>ELE PRECISARÁ SEMPRE DE OUTROS GALOS.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pt-BR" sz="2200" b="1" dirty="0">
                <a:solidFill>
                  <a:srgbClr val="000066"/>
                </a:solidFill>
                <a:latin typeface="Calibri" panose="020F0502020204030204" pitchFamily="34" charset="0"/>
                <a:ea typeface="SimHei" panose="02010609060101010101" pitchFamily="49" charset="-122"/>
              </a:rPr>
              <a:t>DE UM QUE APANHE ESSE GRITO  QUE ELE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pt-BR" sz="2200" b="1" dirty="0">
                <a:solidFill>
                  <a:srgbClr val="000066"/>
                </a:solidFill>
                <a:latin typeface="Calibri" panose="020F0502020204030204" pitchFamily="34" charset="0"/>
                <a:ea typeface="SimHei" panose="02010609060101010101" pitchFamily="49" charset="-122"/>
              </a:rPr>
              <a:t>E O LANCE A OUTRO; DE UM OUTRO GALO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pt-BR" sz="2200" b="1" dirty="0">
                <a:solidFill>
                  <a:srgbClr val="000066"/>
                </a:solidFill>
                <a:latin typeface="Calibri" panose="020F0502020204030204" pitchFamily="34" charset="0"/>
                <a:ea typeface="SimHei" panose="02010609060101010101" pitchFamily="49" charset="-122"/>
              </a:rPr>
              <a:t>QUE APANHE O GRITO QUE UM GALO ANTES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pt-BR" sz="2200" b="1" dirty="0">
                <a:solidFill>
                  <a:srgbClr val="000066"/>
                </a:solidFill>
                <a:latin typeface="Calibri" panose="020F0502020204030204" pitchFamily="34" charset="0"/>
                <a:ea typeface="SimHei" panose="02010609060101010101" pitchFamily="49" charset="-122"/>
              </a:rPr>
              <a:t>E O LANCE A OUTRO; E DE OUTROS GALOS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pt-BR" sz="2200" b="1" dirty="0">
                <a:solidFill>
                  <a:srgbClr val="000066"/>
                </a:solidFill>
                <a:latin typeface="Calibri" panose="020F0502020204030204" pitchFamily="34" charset="0"/>
                <a:ea typeface="SimHei" panose="02010609060101010101" pitchFamily="49" charset="-122"/>
              </a:rPr>
              <a:t>QUE COM MUITOS OUTROS GALOS SE CRUZEM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pt-BR" sz="2200" b="1" dirty="0">
                <a:solidFill>
                  <a:srgbClr val="000066"/>
                </a:solidFill>
                <a:latin typeface="Calibri" panose="020F0502020204030204" pitchFamily="34" charset="0"/>
                <a:ea typeface="SimHei" panose="02010609060101010101" pitchFamily="49" charset="-122"/>
              </a:rPr>
              <a:t>OS FIOS DE SOL DE SEUS GRITOS DE GALO,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pt-BR" sz="2200" b="1" dirty="0">
                <a:solidFill>
                  <a:srgbClr val="000066"/>
                </a:solidFill>
                <a:latin typeface="Calibri" panose="020F0502020204030204" pitchFamily="34" charset="0"/>
                <a:ea typeface="SimHei" panose="02010609060101010101" pitchFamily="49" charset="-122"/>
              </a:rPr>
              <a:t>PARA QUE A MANHÃ, DESDE UMA TEIA TÊNUE,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pt-BR" sz="2200" b="1" dirty="0">
                <a:solidFill>
                  <a:srgbClr val="000066"/>
                </a:solidFill>
                <a:latin typeface="Calibri" panose="020F0502020204030204" pitchFamily="34" charset="0"/>
                <a:ea typeface="SimHei" panose="02010609060101010101" pitchFamily="49" charset="-122"/>
              </a:rPr>
              <a:t>SE VÁ TECENDO, ENTRE TODOS OS GALOS.</a:t>
            </a:r>
          </a:p>
          <a:p>
            <a:pPr algn="ctr" eaLnBrk="1" hangingPunct="1">
              <a:defRPr/>
            </a:pPr>
            <a:endParaRPr lang="pt-BR" sz="2200" b="1" dirty="0">
              <a:solidFill>
                <a:srgbClr val="000066"/>
              </a:solidFill>
              <a:latin typeface="Calibri" panose="020F0502020204030204" pitchFamily="34" charset="0"/>
              <a:ea typeface="SimHei" panose="02010609060101010101" pitchFamily="49" charset="-122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870911" y="5497188"/>
            <a:ext cx="823414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26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Simplified Arabic Fixed" panose="02070309020205020404" pitchFamily="49" charset="-78"/>
              </a:rPr>
              <a:t>Muito obrigado!</a:t>
            </a:r>
          </a:p>
          <a:p>
            <a:pPr algn="ctr" eaLnBrk="1" hangingPunct="1">
              <a:defRPr/>
            </a:pPr>
            <a:r>
              <a:rPr lang="pt-BR" sz="26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Simplified Arabic Fixed" panose="02070309020205020404" pitchFamily="49" charset="-78"/>
              </a:rPr>
              <a:t>ildeucastro@gmail.com</a:t>
            </a:r>
          </a:p>
        </p:txBody>
      </p:sp>
    </p:spTree>
    <p:extLst>
      <p:ext uri="{BB962C8B-B14F-4D97-AF65-F5344CB8AC3E}">
        <p14:creationId xmlns:p14="http://schemas.microsoft.com/office/powerpoint/2010/main" val="16002293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B7F3F3F-CFF6-4022-B127-681E448B7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eta: para Baixo 1">
            <a:extLst>
              <a:ext uri="{FF2B5EF4-FFF2-40B4-BE49-F238E27FC236}">
                <a16:creationId xmlns:a16="http://schemas.microsoft.com/office/drawing/2014/main" id="{6ACA59EB-B4B2-4AAD-9E60-B3345FDDE803}"/>
              </a:ext>
            </a:extLst>
          </p:cNvPr>
          <p:cNvSpPr/>
          <p:nvPr/>
        </p:nvSpPr>
        <p:spPr>
          <a:xfrm>
            <a:off x="5907313" y="3995225"/>
            <a:ext cx="304801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88446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06EAA3A-2FBA-49ED-B9AF-8D1B3E40B3CF}"/>
              </a:ext>
            </a:extLst>
          </p:cNvPr>
          <p:cNvGraphicFramePr/>
          <p:nvPr/>
        </p:nvGraphicFramePr>
        <p:xfrm>
          <a:off x="1589649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2195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161737"/>
            <a:ext cx="5688632" cy="3564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Crescimento da Pós-graduação: 20.000 doutores e 60.000 mestres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Aumento na produtividade científica. O Brasil ocupa(</a:t>
            </a:r>
            <a:r>
              <a:rPr lang="pt-BR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</a:t>
            </a:r>
            <a:r>
              <a:rPr lang="pt-BR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o 13º lugar.  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 de investimentos continuados (CNPq, Capes, Finep, </a:t>
            </a:r>
            <a:r>
              <a:rPr lang="pt-BR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FAPs</a:t>
            </a:r>
            <a:r>
              <a:rPr lang="pt-BR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</a:t>
            </a:r>
            <a:r>
              <a:rPr lang="pt-BR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876449"/>
              </p:ext>
            </p:extLst>
          </p:nvPr>
        </p:nvGraphicFramePr>
        <p:xfrm>
          <a:off x="6503369" y="1063218"/>
          <a:ext cx="5688631" cy="56488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4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6014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Rank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Country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Papers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% of total papers in the world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28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USA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378.625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27,0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28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CHINA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219.281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15,6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28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GERMANY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102.271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7,3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28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ENGLAND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94.660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6,8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13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JAPAN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78.447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5,6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28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FRANCE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70.732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5,0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28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CANADA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62.804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4,5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28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ITALY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61.963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4,4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28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SPAIN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55.096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3,9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128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10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AUSTRALIA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53.296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3,8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128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11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INDIA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51.660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3,7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28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12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SOUTH KOREA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51.051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3,6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128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u="none" strike="noStrike">
                          <a:effectLst/>
                          <a:latin typeface="+mj-lt"/>
                        </a:rPr>
                        <a:t>13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u="none" strike="noStrike">
                          <a:effectLst/>
                          <a:latin typeface="+mj-lt"/>
                        </a:rPr>
                        <a:t>BRAZIL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u="none" strike="noStrike" dirty="0">
                          <a:effectLst/>
                          <a:latin typeface="+mj-lt"/>
                        </a:rPr>
                        <a:t>38.523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u="none" strike="noStrike" dirty="0">
                          <a:effectLst/>
                          <a:latin typeface="+mj-lt"/>
                        </a:rPr>
                        <a:t>2,7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128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14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NETHERLANDS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37.570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2,7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128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15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RUSSIA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29.077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2,1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128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16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TAIWAN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27.699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2,0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128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17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SWITZERLAND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27.325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1,9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128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18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TURKEY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25.510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1,8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128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19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IRAN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25.415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1,8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128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20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SWEDEN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24.416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1,7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5" marR="7105" marT="710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EA9559B9-9CB3-4BD0-AC57-854B6DF61E6A}"/>
              </a:ext>
            </a:extLst>
          </p:cNvPr>
          <p:cNvSpPr txBox="1"/>
          <p:nvPr/>
        </p:nvSpPr>
        <p:spPr>
          <a:xfrm>
            <a:off x="4294692" y="114200"/>
            <a:ext cx="40288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solidFill>
                  <a:srgbClr val="002060"/>
                </a:solidFill>
              </a:rPr>
              <a:t>Produção científica - artigos</a:t>
            </a:r>
          </a:p>
        </p:txBody>
      </p:sp>
    </p:spTree>
    <p:extLst>
      <p:ext uri="{BB962C8B-B14F-4D97-AF65-F5344CB8AC3E}">
        <p14:creationId xmlns:p14="http://schemas.microsoft.com/office/powerpoint/2010/main" val="3475073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28CE546-4599-4D39-BE00-B0F49F345D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7786913"/>
              </p:ext>
            </p:extLst>
          </p:nvPr>
        </p:nvGraphicFramePr>
        <p:xfrm>
          <a:off x="1280159" y="0"/>
          <a:ext cx="9551963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DD75D213-E310-4B22-8944-3E2AA89B8EC2}"/>
              </a:ext>
            </a:extLst>
          </p:cNvPr>
          <p:cNvSpPr txBox="1"/>
          <p:nvPr/>
        </p:nvSpPr>
        <p:spPr>
          <a:xfrm>
            <a:off x="9566030" y="647113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70.000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2CC00CB-0981-4028-9EBF-5FA3FEBD96E5}"/>
              </a:ext>
            </a:extLst>
          </p:cNvPr>
          <p:cNvSpPr txBox="1"/>
          <p:nvPr/>
        </p:nvSpPr>
        <p:spPr>
          <a:xfrm>
            <a:off x="2718972" y="5020379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1.700.000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F19E5CD-C757-45B6-8139-562197482736}"/>
              </a:ext>
            </a:extLst>
          </p:cNvPr>
          <p:cNvSpPr txBox="1"/>
          <p:nvPr/>
        </p:nvSpPr>
        <p:spPr>
          <a:xfrm>
            <a:off x="6458634" y="3244334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1.400.000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3221268-308B-465C-9C13-98807FD059A9}"/>
              </a:ext>
            </a:extLst>
          </p:cNvPr>
          <p:cNvSpPr txBox="1"/>
          <p:nvPr/>
        </p:nvSpPr>
        <p:spPr>
          <a:xfrm>
            <a:off x="1848729" y="5205045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150.000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AD6C085-C5A0-4348-ACFC-9C1827AD979A}"/>
              </a:ext>
            </a:extLst>
          </p:cNvPr>
          <p:cNvSpPr txBox="1"/>
          <p:nvPr/>
        </p:nvSpPr>
        <p:spPr>
          <a:xfrm>
            <a:off x="8458199" y="1432559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360.000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BB3C0F8-AA32-4C72-80BC-BC9210DB5C3B}"/>
              </a:ext>
            </a:extLst>
          </p:cNvPr>
          <p:cNvSpPr txBox="1"/>
          <p:nvPr/>
        </p:nvSpPr>
        <p:spPr>
          <a:xfrm>
            <a:off x="7584263" y="3049784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350.000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D957660-D801-4DD4-9B02-F5F5A72E3ADF}"/>
              </a:ext>
            </a:extLst>
          </p:cNvPr>
          <p:cNvSpPr txBox="1"/>
          <p:nvPr/>
        </p:nvSpPr>
        <p:spPr>
          <a:xfrm>
            <a:off x="3884167" y="5020379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55.000</a:t>
            </a:r>
          </a:p>
        </p:txBody>
      </p:sp>
    </p:spTree>
    <p:extLst>
      <p:ext uri="{BB962C8B-B14F-4D97-AF65-F5344CB8AC3E}">
        <p14:creationId xmlns:p14="http://schemas.microsoft.com/office/powerpoint/2010/main" val="2252211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939DD6B-93B0-4767-93C8-805B909EBD04}"/>
              </a:ext>
            </a:extLst>
          </p:cNvPr>
          <p:cNvSpPr/>
          <p:nvPr/>
        </p:nvSpPr>
        <p:spPr>
          <a:xfrm>
            <a:off x="0" y="211015"/>
            <a:ext cx="8328074" cy="5935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20000"/>
              </a:lnSpc>
            </a:pPr>
            <a:r>
              <a:rPr lang="pt-BR" sz="3000" b="1" dirty="0">
                <a:solidFill>
                  <a:srgbClr val="111111"/>
                </a:solidFill>
              </a:rPr>
              <a:t>Pós-graduação</a:t>
            </a:r>
          </a:p>
          <a:p>
            <a:pPr fontAlgn="base">
              <a:lnSpc>
                <a:spcPct val="120000"/>
              </a:lnSpc>
            </a:pPr>
            <a:endParaRPr lang="pt-BR" sz="2400" b="1" dirty="0">
              <a:solidFill>
                <a:srgbClr val="111111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pt-BR" sz="2400" b="1" dirty="0">
                <a:solidFill>
                  <a:srgbClr val="333333"/>
                </a:solidFill>
              </a:rPr>
              <a:t>Entre os jovens (25 a 34 anos) que concluíram o ensino superior, a maioria tem apenas o bacharelado. Apenas 0,84% desta população tem mestrado, contra 14,33% da OCDE e para o nível de doutorado, 0,11% dos jovens entre 25 e 34 anos, contra 0,84% da OCDE.</a:t>
            </a:r>
          </a:p>
          <a:p>
            <a:pPr fontAlgn="base">
              <a:lnSpc>
                <a:spcPct val="120000"/>
              </a:lnSpc>
            </a:pPr>
            <a:endParaRPr lang="pt-BR" sz="2400" b="1" dirty="0">
              <a:solidFill>
                <a:srgbClr val="333333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pt-BR" sz="2400" b="1" dirty="0">
                <a:solidFill>
                  <a:srgbClr val="333333"/>
                </a:solidFill>
              </a:rPr>
              <a:t>Apenas 0,8% dos adultos entre 25 e 64 no Brasil têm um título de pós-graduação do tipo mestrado. A média da OCDE é de 13%. </a:t>
            </a:r>
          </a:p>
          <a:p>
            <a:pPr fontAlgn="base">
              <a:lnSpc>
                <a:spcPct val="120000"/>
              </a:lnSpc>
            </a:pPr>
            <a:endParaRPr lang="pt-BR" sz="2400" b="1" dirty="0">
              <a:solidFill>
                <a:srgbClr val="333333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pt-BR" sz="2400" dirty="0">
                <a:solidFill>
                  <a:srgbClr val="333333"/>
                </a:solidFill>
              </a:rPr>
              <a:t>N</a:t>
            </a:r>
            <a:r>
              <a:rPr lang="pt-BR" sz="2400" b="1" dirty="0">
                <a:solidFill>
                  <a:srgbClr val="333333"/>
                </a:solidFill>
              </a:rPr>
              <a:t>o nível de doutorado apenas 0,2% dos adultos concluíram esta formação, enquanto a média entre os países ricos é de 1,1%.</a:t>
            </a:r>
            <a:endParaRPr lang="pt-BR" sz="2400" b="1" i="0" dirty="0">
              <a:solidFill>
                <a:srgbClr val="333333"/>
              </a:solidFill>
              <a:effectLst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CED54B2-DB7D-46EA-9A71-10F0D4D44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335" y="1167618"/>
            <a:ext cx="3659665" cy="407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39BB235-9C13-4B41-A9EE-4FEB2735FCA7}"/>
              </a:ext>
            </a:extLst>
          </p:cNvPr>
          <p:cNvSpPr/>
          <p:nvPr/>
        </p:nvSpPr>
        <p:spPr>
          <a:xfrm>
            <a:off x="-1" y="0"/>
            <a:ext cx="8989255" cy="7082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20000"/>
              </a:lnSpc>
            </a:pPr>
            <a:r>
              <a:rPr lang="pt-BR" sz="2800" b="1" dirty="0">
                <a:solidFill>
                  <a:srgbClr val="111111"/>
                </a:solidFill>
              </a:rPr>
              <a:t>Ensino superior</a:t>
            </a:r>
          </a:p>
          <a:p>
            <a:pPr algn="ctr" fontAlgn="base">
              <a:lnSpc>
                <a:spcPct val="120000"/>
              </a:lnSpc>
            </a:pPr>
            <a:endParaRPr lang="pt-BR" sz="2200" b="1" dirty="0">
              <a:solidFill>
                <a:srgbClr val="111111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pt-BR" sz="2200" b="1" u="sng" dirty="0">
                <a:solidFill>
                  <a:srgbClr val="333333"/>
                </a:solidFill>
              </a:rPr>
              <a:t>Apenas 18% dos adultos no Brasil (entre 25 e 64 anos) têm ensino superior completo, menos da metade da média da OCDE (39%). </a:t>
            </a:r>
          </a:p>
          <a:p>
            <a:pPr fontAlgn="base">
              <a:lnSpc>
                <a:spcPct val="120000"/>
              </a:lnSpc>
            </a:pPr>
            <a:endParaRPr lang="pt-BR" sz="2200" b="1" dirty="0">
              <a:solidFill>
                <a:srgbClr val="333333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pt-BR" sz="2200" b="1" dirty="0">
                <a:solidFill>
                  <a:srgbClr val="333333"/>
                </a:solidFill>
              </a:rPr>
              <a:t>O país está próximo ao perfil mexicano, mas muito abaixo de outros países da América Latina. A taxa de adultos com ensino superior na Argentina é de 36%, no Chile é de 25%, e na Colômbia é de 23%.</a:t>
            </a:r>
          </a:p>
          <a:p>
            <a:pPr fontAlgn="base">
              <a:lnSpc>
                <a:spcPct val="120000"/>
              </a:lnSpc>
            </a:pPr>
            <a:endParaRPr lang="pt-BR" sz="2200" b="1" dirty="0">
              <a:solidFill>
                <a:srgbClr val="333333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pt-BR" sz="2200" b="1" dirty="0">
                <a:solidFill>
                  <a:srgbClr val="333333"/>
                </a:solidFill>
              </a:rPr>
              <a:t>Na última década houve um aumento no acesso ao ensino superior para os mais jovens (25 a 34 anos) que saltou de 11% em 2008 para 21% em 2018. Mas muito abaixo da média dos países da OCDE, que é de 44%.</a:t>
            </a:r>
          </a:p>
          <a:p>
            <a:pPr fontAlgn="base">
              <a:lnSpc>
                <a:spcPct val="120000"/>
              </a:lnSpc>
            </a:pPr>
            <a:endParaRPr lang="pt-BR" sz="2200" b="1" dirty="0">
              <a:solidFill>
                <a:srgbClr val="333333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pt-BR" sz="2200" b="1" dirty="0">
                <a:solidFill>
                  <a:srgbClr val="333333"/>
                </a:solidFill>
              </a:rPr>
              <a:t>Gastos por estudantes de instituições públicas abaixo da média em 2016, com US$ 14.200,10 em comparação com a média da OCDE de US$ 16.100.</a:t>
            </a:r>
          </a:p>
          <a:p>
            <a:pPr>
              <a:lnSpc>
                <a:spcPct val="120000"/>
              </a:lnSpc>
            </a:pPr>
            <a:br>
              <a:rPr lang="pt-BR" sz="2200" b="1" dirty="0">
                <a:solidFill>
                  <a:srgbClr val="333333"/>
                </a:solidFill>
              </a:rPr>
            </a:br>
            <a:endParaRPr lang="pt-BR" sz="2200" b="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A054371-B116-474A-8D22-9A5641BC5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1811" y="1448972"/>
            <a:ext cx="2965590" cy="330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90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1643965-ADD7-41ED-8668-0783C4A5E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02006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C5B138B-2D5A-4E63-AA9B-61A6CBF90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86106"/>
            <a:ext cx="12192000" cy="260271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B3BFEB4-6D22-4496-82F8-FB95CACDABA8}"/>
              </a:ext>
            </a:extLst>
          </p:cNvPr>
          <p:cNvSpPr txBox="1"/>
          <p:nvPr/>
        </p:nvSpPr>
        <p:spPr>
          <a:xfrm>
            <a:off x="6654018" y="618977"/>
            <a:ext cx="4684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MCTIC: PLOA 2020 x LOA 2019</a:t>
            </a:r>
          </a:p>
        </p:txBody>
      </p:sp>
    </p:spTree>
    <p:extLst>
      <p:ext uri="{BB962C8B-B14F-4D97-AF65-F5344CB8AC3E}">
        <p14:creationId xmlns:p14="http://schemas.microsoft.com/office/powerpoint/2010/main" val="37207759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1643</TotalTime>
  <Words>2221</Words>
  <Application>Microsoft Office PowerPoint</Application>
  <PresentationFormat>Widescreen</PresentationFormat>
  <Paragraphs>438</Paragraphs>
  <Slides>44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Ildeu</dc:creator>
  <cp:lastModifiedBy>liviajorn@gmail.com</cp:lastModifiedBy>
  <cp:revision>96</cp:revision>
  <dcterms:created xsi:type="dcterms:W3CDTF">2019-08-25T17:17:49Z</dcterms:created>
  <dcterms:modified xsi:type="dcterms:W3CDTF">2019-09-17T19:17:55Z</dcterms:modified>
</cp:coreProperties>
</file>