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1"/>
  </p:notesMasterIdLst>
  <p:sldIdLst>
    <p:sldId id="256" r:id="rId2"/>
    <p:sldId id="268" r:id="rId3"/>
    <p:sldId id="265" r:id="rId4"/>
    <p:sldId id="278" r:id="rId5"/>
    <p:sldId id="271" r:id="rId6"/>
    <p:sldId id="270" r:id="rId7"/>
    <p:sldId id="277" r:id="rId8"/>
    <p:sldId id="269" r:id="rId9"/>
    <p:sldId id="276" r:id="rId10"/>
    <p:sldId id="275" r:id="rId11"/>
    <p:sldId id="273" r:id="rId12"/>
    <p:sldId id="262" r:id="rId13"/>
    <p:sldId id="272" r:id="rId14"/>
    <p:sldId id="258" r:id="rId15"/>
    <p:sldId id="259" r:id="rId16"/>
    <p:sldId id="260" r:id="rId17"/>
    <p:sldId id="261" r:id="rId18"/>
    <p:sldId id="274" r:id="rId19"/>
    <p:sldId id="263" r:id="rId20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2" d="100"/>
          <a:sy n="72" d="100"/>
        </p:scale>
        <p:origin x="-1084" y="2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8D2DD2D-18B0-4A7B-8F3A-9B58EF4290DE}" type="datetimeFigureOut">
              <a:rPr lang="pt-BR" smtClean="0"/>
              <a:t>03/11/2022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5360866-A3C4-4CB6-AC8B-88D405D4E31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438479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g9cacf04ea6_4_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8" name="Google Shape;78;g9cacf04ea6_4_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5" name="Google Shape;85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g147641eb3cb_0_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2" name="Google Shape;92;g147641eb3cb_0_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g9cacf04ea6_4_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9" name="Google Shape;99;g9cacf04ea6_4_3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pt-BR" smtClean="0"/>
              <a:t>Clique para editar o estilo do subtítulo mestre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EAE635-75BA-4DEC-9DBC-17F324198184}" type="datetimeFigureOut">
              <a:rPr lang="pt-BR" smtClean="0"/>
              <a:t>03/11/2022</a:t>
            </a:fld>
            <a:endParaRPr lang="pt-BR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FCF5A0-63E7-4010-AB5F-138A6E05838E}" type="slidenum">
              <a:rPr lang="pt-BR" smtClean="0"/>
              <a:t>‹nº›</a:t>
            </a:fld>
            <a:endParaRPr lang="pt-B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EAE635-75BA-4DEC-9DBC-17F324198184}" type="datetimeFigureOut">
              <a:rPr lang="pt-BR" smtClean="0"/>
              <a:t>03/11/2022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FCF5A0-63E7-4010-AB5F-138A6E05838E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EAE635-75BA-4DEC-9DBC-17F324198184}" type="datetimeFigureOut">
              <a:rPr lang="pt-BR" smtClean="0"/>
              <a:t>03/11/2022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FCF5A0-63E7-4010-AB5F-138A6E05838E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EAE635-75BA-4DEC-9DBC-17F324198184}" type="datetimeFigureOut">
              <a:rPr lang="pt-BR" smtClean="0"/>
              <a:t>03/11/2022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FCF5A0-63E7-4010-AB5F-138A6E05838E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pt-BR" smtClean="0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EAE635-75BA-4DEC-9DBC-17F324198184}" type="datetimeFigureOut">
              <a:rPr lang="pt-BR" smtClean="0"/>
              <a:t>03/11/2022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FCF5A0-63E7-4010-AB5F-138A6E05838E}" type="slidenum">
              <a:rPr lang="pt-BR" smtClean="0"/>
              <a:t>‹nº›</a:t>
            </a:fld>
            <a:endParaRPr lang="pt-B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EAE635-75BA-4DEC-9DBC-17F324198184}" type="datetimeFigureOut">
              <a:rPr lang="pt-BR" smtClean="0"/>
              <a:t>03/11/2022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FCF5A0-63E7-4010-AB5F-138A6E05838E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pt-BR" smtClean="0"/>
              <a:t>Clique para editar o texto mestre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pt-BR" smtClean="0"/>
              <a:t>Clique para editar o texto mestre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EAE635-75BA-4DEC-9DBC-17F324198184}" type="datetimeFigureOut">
              <a:rPr lang="pt-BR" smtClean="0"/>
              <a:t>03/11/2022</a:t>
            </a:fld>
            <a:endParaRPr lang="pt-B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FCF5A0-63E7-4010-AB5F-138A6E05838E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EAE635-75BA-4DEC-9DBC-17F324198184}" type="datetimeFigureOut">
              <a:rPr lang="pt-BR" smtClean="0"/>
              <a:t>03/11/2022</a:t>
            </a:fld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FCF5A0-63E7-4010-AB5F-138A6E05838E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EAE635-75BA-4DEC-9DBC-17F324198184}" type="datetimeFigureOut">
              <a:rPr lang="pt-BR" smtClean="0"/>
              <a:t>03/11/2022</a:t>
            </a:fld>
            <a:endParaRPr lang="pt-B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FCF5A0-63E7-4010-AB5F-138A6E05838E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pt-BR" smtClean="0"/>
              <a:t>Clique para editar o texto mestre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EAE635-75BA-4DEC-9DBC-17F324198184}" type="datetimeFigureOut">
              <a:rPr lang="pt-BR" smtClean="0"/>
              <a:t>03/11/2022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FCF5A0-63E7-4010-AB5F-138A6E05838E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pt-BR" smtClean="0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EAE635-75BA-4DEC-9DBC-17F324198184}" type="datetimeFigureOut">
              <a:rPr lang="pt-BR" smtClean="0"/>
              <a:t>03/11/2022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A4FCF5A0-63E7-4010-AB5F-138A6E05838E}" type="slidenum">
              <a:rPr lang="pt-BR" smtClean="0"/>
              <a:t>‹nº›</a:t>
            </a:fld>
            <a:endParaRPr lang="pt-B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pt-BR" smtClean="0"/>
              <a:t>Clique no ícone para adicionar uma imagem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pt-BR" smtClean="0"/>
              <a:t>Clique para editar o texto mestre</a:t>
            </a:r>
          </a:p>
          <a:p>
            <a:pPr lvl="1" eaLnBrk="1" latinLnBrk="0" hangingPunct="1"/>
            <a:r>
              <a:rPr kumimoji="0" lang="pt-BR" smtClean="0"/>
              <a:t>Segundo nível</a:t>
            </a:r>
          </a:p>
          <a:p>
            <a:pPr lvl="2" eaLnBrk="1" latinLnBrk="0" hangingPunct="1"/>
            <a:r>
              <a:rPr kumimoji="0" lang="pt-BR" smtClean="0"/>
              <a:t>Terceiro nível</a:t>
            </a:r>
          </a:p>
          <a:p>
            <a:pPr lvl="3" eaLnBrk="1" latinLnBrk="0" hangingPunct="1"/>
            <a:r>
              <a:rPr kumimoji="0" lang="pt-BR" smtClean="0"/>
              <a:t>Quarto nível</a:t>
            </a:r>
          </a:p>
          <a:p>
            <a:pPr lvl="4" eaLnBrk="1" latinLnBrk="0" hangingPunct="1"/>
            <a:r>
              <a:rPr kumimoji="0" lang="pt-BR" smtClean="0"/>
              <a:t>Quinto nível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8EAE635-75BA-4DEC-9DBC-17F324198184}" type="datetimeFigureOut">
              <a:rPr lang="pt-BR" smtClean="0"/>
              <a:t>03/11/2022</a:t>
            </a:fld>
            <a:endParaRPr lang="pt-BR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A4FCF5A0-63E7-4010-AB5F-138A6E05838E}" type="slidenum">
              <a:rPr lang="pt-BR" smtClean="0"/>
              <a:t>‹nº›</a:t>
            </a:fld>
            <a:endParaRPr lang="pt-BR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image" Target="../media/image6.jpeg"/><Relationship Id="rId7" Type="http://schemas.openxmlformats.org/officeDocument/2006/relationships/image" Target="../media/image10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11" Type="http://schemas.openxmlformats.org/officeDocument/2006/relationships/image" Target="../media/image14.jpeg"/><Relationship Id="rId5" Type="http://schemas.openxmlformats.org/officeDocument/2006/relationships/image" Target="../media/image8.emf"/><Relationship Id="rId10" Type="http://schemas.openxmlformats.org/officeDocument/2006/relationships/image" Target="../media/image13.jpeg"/><Relationship Id="rId4" Type="http://schemas.openxmlformats.org/officeDocument/2006/relationships/image" Target="../media/image7.jpeg"/><Relationship Id="rId9" Type="http://schemas.openxmlformats.org/officeDocument/2006/relationships/image" Target="../media/image12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11560" y="1484784"/>
            <a:ext cx="7851648" cy="2394667"/>
          </a:xfrm>
        </p:spPr>
        <p:txBody>
          <a:bodyPr>
            <a:noAutofit/>
          </a:bodyPr>
          <a:lstStyle/>
          <a:p>
            <a:pPr algn="ctr"/>
            <a:r>
              <a:rPr lang="pt-BR" sz="4000" b="1" dirty="0" smtClean="0">
                <a:solidFill>
                  <a:schemeClr val="tx1"/>
                </a:solidFill>
              </a:rPr>
              <a:t>Reforma psiquiátrica </a:t>
            </a:r>
            <a:br>
              <a:rPr lang="pt-BR" sz="4000" b="1" dirty="0" smtClean="0">
                <a:solidFill>
                  <a:schemeClr val="tx1"/>
                </a:solidFill>
              </a:rPr>
            </a:br>
            <a:r>
              <a:rPr lang="pt-BR" sz="4000" b="1" dirty="0" smtClean="0">
                <a:solidFill>
                  <a:schemeClr val="tx1"/>
                </a:solidFill>
              </a:rPr>
              <a:t>e os desafios do modelo comunitário </a:t>
            </a:r>
            <a:br>
              <a:rPr lang="pt-BR" sz="4000" b="1" dirty="0" smtClean="0">
                <a:solidFill>
                  <a:schemeClr val="tx1"/>
                </a:solidFill>
              </a:rPr>
            </a:br>
            <a:r>
              <a:rPr lang="pt-BR" sz="4000" b="1" dirty="0" smtClean="0">
                <a:solidFill>
                  <a:schemeClr val="tx1"/>
                </a:solidFill>
              </a:rPr>
              <a:t>em Saúde Mental</a:t>
            </a:r>
            <a:endParaRPr lang="pt-BR" sz="4000" b="1" dirty="0">
              <a:solidFill>
                <a:schemeClr val="tx1"/>
              </a:solidFill>
            </a:endParaRP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115616" y="5157192"/>
            <a:ext cx="7696944" cy="1273696"/>
          </a:xfrm>
        </p:spPr>
        <p:txBody>
          <a:bodyPr>
            <a:normAutofit/>
          </a:bodyPr>
          <a:lstStyle/>
          <a:p>
            <a:r>
              <a:rPr lang="pt-B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Rafael Nogueira Furtado</a:t>
            </a:r>
          </a:p>
          <a:p>
            <a:r>
              <a:rPr lang="pt-BR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Psicólogo</a:t>
            </a:r>
          </a:p>
          <a:p>
            <a:r>
              <a:rPr lang="pt-BR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Universidade Federal do ABC</a:t>
            </a:r>
            <a:endParaRPr lang="pt-BR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389021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467544" y="1268760"/>
            <a:ext cx="8064896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2400" dirty="0" smtClean="0"/>
              <a:t>A comunidade acadêmica atualmente é </a:t>
            </a:r>
            <a:r>
              <a:rPr lang="pt-BR" sz="2400" dirty="0"/>
              <a:t>composta </a:t>
            </a:r>
            <a:r>
              <a:rPr lang="pt-BR" sz="2400" dirty="0" smtClean="0"/>
              <a:t>por:</a:t>
            </a:r>
          </a:p>
          <a:p>
            <a:pPr algn="just"/>
            <a:endParaRPr lang="pt-BR" sz="2400" dirty="0"/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pt-BR" sz="2400" dirty="0" smtClean="0"/>
              <a:t>Discentes de graduação </a:t>
            </a:r>
            <a:r>
              <a:rPr lang="pt-BR" sz="2400" dirty="0"/>
              <a:t>(15.869 </a:t>
            </a:r>
            <a:r>
              <a:rPr lang="pt-BR" sz="2400" dirty="0" smtClean="0"/>
              <a:t>estudantes), pós-graduação </a:t>
            </a:r>
            <a:r>
              <a:rPr lang="pt-BR" sz="2400" dirty="0"/>
              <a:t>stricto sensu (2.069 estudantes) e lato sensu (1940 estudantes</a:t>
            </a:r>
            <a:r>
              <a:rPr lang="pt-BR" sz="2400" dirty="0" smtClean="0"/>
              <a:t>)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pt-BR" sz="2400" dirty="0"/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pt-BR" sz="2400" dirty="0" smtClean="0"/>
              <a:t>Técnicos </a:t>
            </a:r>
            <a:r>
              <a:rPr lang="pt-BR" sz="2400" dirty="0"/>
              <a:t>administrativos (777 servidores</a:t>
            </a:r>
            <a:r>
              <a:rPr lang="pt-BR" sz="2400" dirty="0" smtClean="0"/>
              <a:t>)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pt-BR" sz="2400" dirty="0"/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pt-BR" sz="2400" dirty="0" smtClean="0"/>
              <a:t>Docentes </a:t>
            </a:r>
            <a:r>
              <a:rPr lang="pt-BR" sz="2400" dirty="0"/>
              <a:t>(814 professores</a:t>
            </a:r>
            <a:r>
              <a:rPr lang="pt-BR" sz="2400" dirty="0" smtClean="0"/>
              <a:t>)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pt-BR" sz="2400" dirty="0"/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pt-BR" sz="2400" dirty="0" smtClean="0"/>
              <a:t>Funcionários </a:t>
            </a:r>
            <a:r>
              <a:rPr lang="pt-BR" sz="2400" dirty="0"/>
              <a:t>terceirizados (281 funcionários) </a:t>
            </a:r>
            <a:endParaRPr lang="pt-BR" sz="2400" dirty="0" smtClean="0"/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pt-BR" sz="2400" dirty="0"/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pt-BR" sz="2400" dirty="0" smtClean="0"/>
              <a:t>Estagiários </a:t>
            </a:r>
            <a:r>
              <a:rPr lang="pt-BR" sz="2400" dirty="0"/>
              <a:t>administrativos (36 estagiários</a:t>
            </a:r>
            <a:r>
              <a:rPr lang="pt-BR" sz="2400" dirty="0" smtClean="0"/>
              <a:t>)</a:t>
            </a:r>
            <a:endParaRPr lang="pt-BR" sz="2400" dirty="0"/>
          </a:p>
        </p:txBody>
      </p:sp>
    </p:spTree>
    <p:extLst>
      <p:ext uri="{BB962C8B-B14F-4D97-AF65-F5344CB8AC3E}">
        <p14:creationId xmlns:p14="http://schemas.microsoft.com/office/powerpoint/2010/main" val="6297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11560" y="2060847"/>
            <a:ext cx="7851648" cy="2088233"/>
          </a:xfrm>
        </p:spPr>
        <p:txBody>
          <a:bodyPr>
            <a:noAutofit/>
          </a:bodyPr>
          <a:lstStyle/>
          <a:p>
            <a:pPr algn="ctr"/>
            <a:r>
              <a:rPr lang="pt-BR" sz="4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Principais </a:t>
            </a:r>
            <a:r>
              <a:rPr lang="pt-BR" sz="4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Economica"/>
                <a:cs typeface="Economica"/>
                <a:sym typeface="Economica"/>
              </a:rPr>
              <a:t>demandas</a:t>
            </a:r>
            <a:r>
              <a:rPr lang="pt-BR" sz="4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pt-BR" sz="4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pt-BR" sz="4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t-BR" sz="4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em </a:t>
            </a:r>
            <a:r>
              <a:rPr lang="pt-BR" sz="4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Economica"/>
                <a:cs typeface="Economica"/>
              </a:rPr>
              <a:t>atendimento</a:t>
            </a:r>
          </a:p>
        </p:txBody>
      </p:sp>
    </p:spTree>
    <p:extLst>
      <p:ext uri="{BB962C8B-B14F-4D97-AF65-F5344CB8AC3E}">
        <p14:creationId xmlns:p14="http://schemas.microsoft.com/office/powerpoint/2010/main" val="34542663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375336" y="1052736"/>
            <a:ext cx="8376778" cy="60324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t-BR" sz="1600" b="1" dirty="0" smtClean="0"/>
              <a:t>Dificuldades </a:t>
            </a:r>
            <a:r>
              <a:rPr lang="pt-BR" sz="1600" b="1" dirty="0"/>
              <a:t>acadêmicas</a:t>
            </a:r>
            <a:r>
              <a:rPr lang="pt-BR" sz="1600" dirty="0"/>
              <a:t>: desempenho em provas e avaliações, apresentações/ seminários, reprovação em </a:t>
            </a:r>
            <a:r>
              <a:rPr lang="pt-BR" sz="1600" dirty="0" smtClean="0"/>
              <a:t>disciplinas, </a:t>
            </a:r>
            <a:r>
              <a:rPr lang="pt-BR" sz="1600" dirty="0"/>
              <a:t>trancamentos, conclusão de  graduação e de pós graduação, papel do CR/ notas na </a:t>
            </a:r>
            <a:r>
              <a:rPr lang="pt-BR" sz="1600" dirty="0" smtClean="0"/>
              <a:t>graduação;</a:t>
            </a:r>
            <a:endParaRPr lang="pt-BR" sz="1600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pt-BR" sz="1600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t-BR" sz="1600" b="1" dirty="0"/>
              <a:t>Dificuldades de adaptação </a:t>
            </a:r>
            <a:r>
              <a:rPr lang="pt-BR" sz="1600" dirty="0"/>
              <a:t>ao </a:t>
            </a:r>
            <a:r>
              <a:rPr lang="pt-BR" sz="1600" b="1" dirty="0"/>
              <a:t>projeto pedagógico </a:t>
            </a:r>
            <a:r>
              <a:rPr lang="pt-BR" sz="1600" dirty="0"/>
              <a:t>e </a:t>
            </a:r>
            <a:r>
              <a:rPr lang="pt-BR" sz="1600" dirty="0" smtClean="0"/>
              <a:t>ao novo ambiente;</a:t>
            </a:r>
            <a:endParaRPr lang="pt-BR" sz="1600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pt-BR" sz="1600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t-BR" sz="1600" b="1" dirty="0"/>
              <a:t>Conflitos </a:t>
            </a:r>
            <a:r>
              <a:rPr lang="pt-BR" sz="1600" dirty="0"/>
              <a:t>entre </a:t>
            </a:r>
            <a:r>
              <a:rPr lang="pt-BR" sz="1600" b="1" dirty="0"/>
              <a:t>estudantes e </a:t>
            </a:r>
            <a:r>
              <a:rPr lang="pt-BR" sz="1600" b="1" dirty="0" smtClean="0"/>
              <a:t>docentes, situações de assédio;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pt-BR" sz="1600" b="1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t-BR" sz="1600" b="1" dirty="0" smtClean="0"/>
              <a:t> Solidão</a:t>
            </a:r>
            <a:r>
              <a:rPr lang="pt-BR" sz="1600" dirty="0" smtClean="0"/>
              <a:t> </a:t>
            </a:r>
            <a:r>
              <a:rPr lang="pt-BR" sz="1600" dirty="0"/>
              <a:t>(ausência de turmas na graduação</a:t>
            </a:r>
            <a:r>
              <a:rPr lang="pt-BR" sz="1600" dirty="0" smtClean="0"/>
              <a:t>) e</a:t>
            </a:r>
            <a:r>
              <a:rPr lang="pt-BR" sz="1600" b="1" dirty="0" smtClean="0"/>
              <a:t> </a:t>
            </a:r>
            <a:r>
              <a:rPr lang="pt-BR" sz="1600" b="1" dirty="0"/>
              <a:t>r</a:t>
            </a:r>
            <a:r>
              <a:rPr lang="pt-BR" sz="1600" b="1" dirty="0" smtClean="0"/>
              <a:t>elações interpessoais </a:t>
            </a:r>
            <a:r>
              <a:rPr lang="pt-BR" sz="1600" dirty="0" smtClean="0"/>
              <a:t>(amorosas, amizades, colegas de classe e familiares);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pt-BR" sz="1600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t-BR" sz="1600" b="1" dirty="0"/>
              <a:t>Falta</a:t>
            </a:r>
            <a:r>
              <a:rPr lang="pt-BR" sz="1600" dirty="0"/>
              <a:t> de sentimento de </a:t>
            </a:r>
            <a:r>
              <a:rPr lang="pt-BR" sz="1600" b="1" dirty="0" smtClean="0"/>
              <a:t>pertencimento;</a:t>
            </a:r>
          </a:p>
          <a:p>
            <a:pPr marL="171450" indent="-171450" algn="just">
              <a:buFont typeface="Arial" panose="020B0604020202020204" pitchFamily="34" charset="0"/>
              <a:buChar char="•"/>
            </a:pPr>
            <a:endParaRPr lang="pt-BR" sz="1600" b="1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t-BR" sz="1600" b="1" dirty="0" smtClean="0"/>
              <a:t>Discriminação e preconceito;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pt-BR" sz="1600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t-BR" sz="1600" b="1" dirty="0"/>
              <a:t>Questões financeiras: </a:t>
            </a:r>
            <a:r>
              <a:rPr lang="pt-BR" sz="1600" dirty="0" smtClean="0"/>
              <a:t>redução nas </a:t>
            </a:r>
            <a:r>
              <a:rPr lang="pt-BR" sz="1600" dirty="0"/>
              <a:t>bolsas socioeconômicas, desemprego,  dificuldade em conciliar trabalho e </a:t>
            </a:r>
            <a:r>
              <a:rPr lang="pt-BR" sz="1600" dirty="0" smtClean="0"/>
              <a:t>graduação;</a:t>
            </a:r>
            <a:r>
              <a:rPr lang="pt-BR" sz="1600" dirty="0"/>
              <a:t> </a:t>
            </a:r>
            <a:r>
              <a:rPr lang="pt-BR" sz="1600" dirty="0" smtClean="0"/>
              <a:t>dificuldades em </a:t>
            </a:r>
            <a:r>
              <a:rPr lang="pt-BR" sz="1600" dirty="0"/>
              <a:t>conseguir </a:t>
            </a:r>
            <a:r>
              <a:rPr lang="pt-BR" sz="1600" dirty="0" smtClean="0"/>
              <a:t>estágio ou emprego na área de formação.</a:t>
            </a:r>
          </a:p>
          <a:p>
            <a:pPr marL="171450" indent="-171450" algn="just">
              <a:buFont typeface="Arial" panose="020B0604020202020204" pitchFamily="34" charset="0"/>
              <a:buChar char="•"/>
            </a:pPr>
            <a:endParaRPr lang="pt-BR" sz="1600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t-BR" sz="1600" b="1" dirty="0" smtClean="0"/>
              <a:t>Sintomas ansiosos e depressivos</a:t>
            </a:r>
            <a:r>
              <a:rPr lang="pt-BR" sz="1600" dirty="0" smtClean="0"/>
              <a:t>;</a:t>
            </a:r>
          </a:p>
          <a:p>
            <a:pPr marL="171450" indent="-171450" algn="just">
              <a:buFont typeface="Arial" panose="020B0604020202020204" pitchFamily="34" charset="0"/>
              <a:buChar char="•"/>
            </a:pPr>
            <a:endParaRPr lang="pt-BR" sz="1600" b="1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t-BR" sz="1600" b="1" dirty="0" smtClean="0"/>
              <a:t>Ideação suicida;</a:t>
            </a:r>
          </a:p>
          <a:p>
            <a:pPr marL="171450" indent="-171450" algn="just">
              <a:buFont typeface="Arial" panose="020B0604020202020204" pitchFamily="34" charset="0"/>
              <a:buChar char="•"/>
            </a:pPr>
            <a:endParaRPr lang="pt-BR" sz="1600" b="1" dirty="0"/>
          </a:p>
          <a:p>
            <a:pPr algn="just"/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9802727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11560" y="1988841"/>
            <a:ext cx="7851648" cy="1872207"/>
          </a:xfrm>
        </p:spPr>
        <p:txBody>
          <a:bodyPr>
            <a:noAutofit/>
          </a:bodyPr>
          <a:lstStyle/>
          <a:p>
            <a:pPr algn="ctr"/>
            <a:r>
              <a:rPr lang="pt-BR" sz="5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Trabalho atual da equipe</a:t>
            </a:r>
            <a:endParaRPr lang="pt-BR" sz="40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038640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g9cacf04ea6_4_26"/>
          <p:cNvSpPr txBox="1">
            <a:spLocks noGrp="1"/>
          </p:cNvSpPr>
          <p:nvPr>
            <p:ph type="body" idx="4294967295"/>
          </p:nvPr>
        </p:nvSpPr>
        <p:spPr>
          <a:xfrm>
            <a:off x="179512" y="1189786"/>
            <a:ext cx="8791500" cy="56682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just">
              <a:spcBef>
                <a:spcPts val="1200"/>
              </a:spcBef>
              <a:buSzPts val="2200"/>
            </a:pPr>
            <a:r>
              <a:rPr lang="pt-BR" sz="2300" b="1" dirty="0"/>
              <a:t>Acolhimento psicossocial:</a:t>
            </a:r>
            <a:r>
              <a:rPr lang="pt-BR" sz="2300" dirty="0"/>
              <a:t> escuta individual </a:t>
            </a:r>
            <a:r>
              <a:rPr lang="pt-BR" sz="2300" dirty="0" smtClean="0"/>
              <a:t>pontual, com o </a:t>
            </a:r>
            <a:r>
              <a:rPr lang="pt-BR" sz="2300" dirty="0"/>
              <a:t>intuito de contribuir para a reflexão e intervir sobre as principais demandas e necessidades da pessoa atendida no momento da procura, por meio de orientações e encaminhamentos à rede pública/gratuita ou a outras </a:t>
            </a:r>
            <a:r>
              <a:rPr lang="pt-BR" sz="2300" dirty="0" smtClean="0"/>
              <a:t>ações/setores </a:t>
            </a:r>
            <a:r>
              <a:rPr lang="pt-BR" sz="2300" dirty="0"/>
              <a:t>da UFABC. </a:t>
            </a:r>
          </a:p>
          <a:p>
            <a:pPr algn="just">
              <a:spcBef>
                <a:spcPts val="1200"/>
              </a:spcBef>
              <a:buSzPts val="2200"/>
            </a:pPr>
            <a:r>
              <a:rPr lang="pt-BR" sz="2300" b="1" dirty="0" smtClean="0"/>
              <a:t>Grupo </a:t>
            </a:r>
            <a:r>
              <a:rPr lang="pt-BR" sz="2300" b="1" dirty="0"/>
              <a:t>de escuta:</a:t>
            </a:r>
            <a:r>
              <a:rPr lang="pt-BR" sz="2300" dirty="0"/>
              <a:t> encontros permanentes e periódicos (quinzenais) de expressão, reflexão, apoio e troca de experiências, sentimentos e saberes entre estudantes de graduação e pós-graduação da </a:t>
            </a:r>
            <a:r>
              <a:rPr lang="pt-BR" sz="2300" dirty="0" smtClean="0"/>
              <a:t>UFABC.</a:t>
            </a:r>
            <a:endParaRPr sz="2300" dirty="0"/>
          </a:p>
          <a:p>
            <a:pPr algn="just">
              <a:spcBef>
                <a:spcPts val="1200"/>
              </a:spcBef>
              <a:buSzPts val="2200"/>
            </a:pPr>
            <a:r>
              <a:rPr lang="pt-BR" sz="2300" b="1" dirty="0"/>
              <a:t>Roda de conversa </a:t>
            </a:r>
            <a:r>
              <a:rPr lang="pt-BR" sz="2300" b="1" dirty="0" err="1"/>
              <a:t>ProAP</a:t>
            </a:r>
            <a:r>
              <a:rPr lang="pt-BR" sz="2300" b="1" dirty="0"/>
              <a:t>:</a:t>
            </a:r>
            <a:r>
              <a:rPr lang="pt-BR" sz="2300" dirty="0"/>
              <a:t> última roda realizada em parceria com equipe de </a:t>
            </a:r>
            <a:r>
              <a:rPr lang="pt-BR" sz="2300" dirty="0" smtClean="0"/>
              <a:t>Direitos Humanos, </a:t>
            </a:r>
            <a:r>
              <a:rPr lang="pt-BR" sz="2300" dirty="0"/>
              <a:t>o </a:t>
            </a:r>
            <a:r>
              <a:rPr lang="pt-BR" sz="2300" dirty="0" smtClean="0"/>
              <a:t>Centro Acadêmico do Bacharelado em Ciência e Tecnologia, </a:t>
            </a:r>
            <a:r>
              <a:rPr lang="pt-BR" sz="2300" dirty="0"/>
              <a:t>Movimento de Mulheres Olga </a:t>
            </a:r>
            <a:r>
              <a:rPr lang="pt-BR" sz="2300" dirty="0" smtClean="0"/>
              <a:t>Benário.</a:t>
            </a:r>
            <a:endParaRPr sz="2300" dirty="0"/>
          </a:p>
          <a:p>
            <a:pPr marL="596900" indent="-457200" algn="just">
              <a:spcBef>
                <a:spcPts val="1200"/>
              </a:spcBef>
              <a:buSzPts val="2200"/>
            </a:pPr>
            <a:endParaRPr sz="2300" dirty="0"/>
          </a:p>
          <a:p>
            <a:pPr>
              <a:lnSpc>
                <a:spcPct val="115000"/>
              </a:lnSpc>
              <a:spcBef>
                <a:spcPts val="1200"/>
              </a:spcBef>
              <a:spcAft>
                <a:spcPts val="1600"/>
              </a:spcAft>
              <a:buSzPts val="1800"/>
            </a:pPr>
            <a:endParaRPr sz="2300" dirty="0"/>
          </a:p>
        </p:txBody>
      </p:sp>
    </p:spTree>
    <p:extLst>
      <p:ext uri="{BB962C8B-B14F-4D97-AF65-F5344CB8AC3E}">
        <p14:creationId xmlns:p14="http://schemas.microsoft.com/office/powerpoint/2010/main" val="31167950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3"/>
          <p:cNvSpPr txBox="1">
            <a:spLocks noGrp="1"/>
          </p:cNvSpPr>
          <p:nvPr>
            <p:ph type="body" idx="4294967295"/>
          </p:nvPr>
        </p:nvSpPr>
        <p:spPr>
          <a:xfrm>
            <a:off x="176263" y="1052736"/>
            <a:ext cx="8791500" cy="50155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31800" indent="-342900" algn="just">
              <a:spcBef>
                <a:spcPts val="1200"/>
              </a:spcBef>
              <a:buSzPts val="2200"/>
            </a:pPr>
            <a:r>
              <a:rPr lang="pt-BR" sz="2400" b="1" dirty="0"/>
              <a:t>Coletivo Interuniversidades de Atenção Psicossocial e Assistência Estudantil:</a:t>
            </a:r>
            <a:r>
              <a:rPr lang="pt-BR" sz="2400" dirty="0"/>
              <a:t> participação da equipe em reuniões mensais </a:t>
            </a:r>
            <a:r>
              <a:rPr lang="pt-BR" sz="2400" dirty="0" smtClean="0"/>
              <a:t>online.</a:t>
            </a:r>
            <a:endParaRPr lang="pt-BR" sz="2400" dirty="0"/>
          </a:p>
          <a:p>
            <a:pPr marL="431800" indent="-342900" algn="just">
              <a:spcBef>
                <a:spcPts val="1200"/>
              </a:spcBef>
              <a:buSzPts val="2200"/>
            </a:pPr>
            <a:r>
              <a:rPr lang="pt-BR" sz="2400" b="1" dirty="0" smtClean="0"/>
              <a:t>Articulação </a:t>
            </a:r>
            <a:r>
              <a:rPr lang="pt-BR" sz="2400" b="1" dirty="0"/>
              <a:t>e trabalho em rede:</a:t>
            </a:r>
            <a:r>
              <a:rPr lang="pt-BR" sz="2400" dirty="0"/>
              <a:t> com outros setores da </a:t>
            </a:r>
            <a:r>
              <a:rPr lang="pt-BR" sz="2400" dirty="0" smtClean="0"/>
              <a:t>UFABC</a:t>
            </a:r>
            <a:r>
              <a:rPr lang="pt-BR" sz="2400" dirty="0"/>
              <a:t>; com serviços externos da rede pública (saúde, assistência social, direitos humanos, educação, entre outros); com entidades estudantis,  coletivos  e representações </a:t>
            </a:r>
            <a:r>
              <a:rPr lang="pt-BR" sz="2400" dirty="0" smtClean="0"/>
              <a:t>sindicais</a:t>
            </a:r>
            <a:r>
              <a:rPr lang="pt-BR" sz="2400" dirty="0"/>
              <a:t>.</a:t>
            </a:r>
            <a:endParaRPr lang="pt-BR" sz="2400" dirty="0" smtClean="0"/>
          </a:p>
          <a:p>
            <a:pPr algn="just">
              <a:spcBef>
                <a:spcPts val="1200"/>
              </a:spcBef>
              <a:buSzPts val="2200"/>
            </a:pPr>
            <a:r>
              <a:rPr lang="pt-BR" sz="2400" b="1" dirty="0" smtClean="0"/>
              <a:t>Apoio ao Núcleo </a:t>
            </a:r>
            <a:r>
              <a:rPr lang="pt-BR" sz="2400" b="1" dirty="0"/>
              <a:t>de monitoramento e testagem:</a:t>
            </a:r>
            <a:r>
              <a:rPr lang="pt-BR" sz="2400" dirty="0"/>
              <a:t> orientações e acompanhamento de pessoas que realizaram o teste para detecção </a:t>
            </a:r>
            <a:r>
              <a:rPr lang="pt-BR" sz="2400" dirty="0" smtClean="0"/>
              <a:t>de SARS-CoV-2.</a:t>
            </a:r>
          </a:p>
          <a:p>
            <a:pPr marL="457200" lvl="0" indent="-368300" algn="just" rtl="0">
              <a:spcBef>
                <a:spcPts val="1200"/>
              </a:spcBef>
              <a:spcAft>
                <a:spcPts val="0"/>
              </a:spcAft>
              <a:buSzPts val="2200"/>
              <a:buChar char="●"/>
            </a:pPr>
            <a:endParaRPr sz="2400" dirty="0"/>
          </a:p>
        </p:txBody>
      </p:sp>
    </p:spTree>
    <p:extLst>
      <p:ext uri="{BB962C8B-B14F-4D97-AF65-F5344CB8AC3E}">
        <p14:creationId xmlns:p14="http://schemas.microsoft.com/office/powerpoint/2010/main" val="670277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g147641eb3cb_0_3"/>
          <p:cNvSpPr txBox="1">
            <a:spLocks noGrp="1"/>
          </p:cNvSpPr>
          <p:nvPr>
            <p:ph type="body" idx="4294967295"/>
          </p:nvPr>
        </p:nvSpPr>
        <p:spPr>
          <a:xfrm>
            <a:off x="176250" y="1052736"/>
            <a:ext cx="8791500" cy="54416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 algn="just">
              <a:spcBef>
                <a:spcPts val="1200"/>
              </a:spcBef>
            </a:pPr>
            <a:r>
              <a:rPr lang="pt-BR" sz="2400" b="1" dirty="0"/>
              <a:t>Apoio técnico à </a:t>
            </a:r>
            <a:r>
              <a:rPr lang="pt-BR" sz="2400" b="1" dirty="0" smtClean="0"/>
              <a:t>Superintendência </a:t>
            </a:r>
            <a:r>
              <a:rPr lang="pt-BR" sz="2400" b="1" dirty="0"/>
              <a:t>de Gestão de </a:t>
            </a:r>
            <a:r>
              <a:rPr lang="pt-BR" sz="2400" b="1" dirty="0" smtClean="0"/>
              <a:t>Pessoas (SUGEPE): </a:t>
            </a:r>
            <a:r>
              <a:rPr lang="pt-BR" sz="2400" dirty="0" smtClean="0"/>
              <a:t>participação </a:t>
            </a:r>
            <a:r>
              <a:rPr lang="pt-BR" sz="2400" dirty="0"/>
              <a:t>em projetos de gestão de pessoas e orientação técnica em questões referentes a pessoas </a:t>
            </a:r>
            <a:r>
              <a:rPr lang="pt-BR" sz="2400" dirty="0" smtClean="0"/>
              <a:t>servidoras; </a:t>
            </a:r>
            <a:endParaRPr lang="pt-BR" sz="2400" dirty="0"/>
          </a:p>
          <a:p>
            <a:pPr lvl="0" algn="just">
              <a:spcBef>
                <a:spcPts val="1200"/>
              </a:spcBef>
            </a:pPr>
            <a:r>
              <a:rPr lang="pt-BR" sz="2400" b="1" dirty="0" smtClean="0"/>
              <a:t>Realização </a:t>
            </a:r>
            <a:r>
              <a:rPr lang="pt-BR" sz="2400" b="1" dirty="0"/>
              <a:t>e Participação em eventos</a:t>
            </a:r>
            <a:r>
              <a:rPr lang="pt-BR" sz="2400" dirty="0"/>
              <a:t> como </a:t>
            </a:r>
            <a:r>
              <a:rPr lang="pt-BR" sz="2400" dirty="0" smtClean="0"/>
              <a:t>Semana de Inserção Universitária, </a:t>
            </a:r>
            <a:r>
              <a:rPr lang="pt-BR" sz="2400" dirty="0" err="1"/>
              <a:t>ConViver</a:t>
            </a:r>
            <a:r>
              <a:rPr lang="pt-BR" sz="2400" dirty="0"/>
              <a:t> PROAP, UFABC para Todos, </a:t>
            </a:r>
            <a:r>
              <a:rPr lang="pt-BR" sz="2400" dirty="0" err="1"/>
              <a:t>etc</a:t>
            </a:r>
            <a:r>
              <a:rPr lang="pt-BR" sz="2400" dirty="0"/>
              <a:t>; </a:t>
            </a:r>
          </a:p>
          <a:p>
            <a:pPr lvl="0" algn="just">
              <a:spcBef>
                <a:spcPts val="1200"/>
              </a:spcBef>
            </a:pPr>
            <a:r>
              <a:rPr lang="pt-BR" sz="2400" b="1" dirty="0" smtClean="0"/>
              <a:t>Apoio </a:t>
            </a:r>
            <a:r>
              <a:rPr lang="pt-BR" sz="2400" b="1" dirty="0"/>
              <a:t>a projetos/atividades</a:t>
            </a:r>
            <a:r>
              <a:rPr lang="pt-BR" sz="2400" dirty="0"/>
              <a:t> organizadas por </a:t>
            </a:r>
            <a:r>
              <a:rPr lang="pt-BR" sz="2400" dirty="0" smtClean="0"/>
              <a:t>parceiras/os; </a:t>
            </a:r>
            <a:endParaRPr lang="pt-BR" sz="2400" dirty="0"/>
          </a:p>
          <a:p>
            <a:pPr lvl="0" algn="just">
              <a:spcBef>
                <a:spcPts val="1200"/>
              </a:spcBef>
            </a:pPr>
            <a:r>
              <a:rPr lang="pt-BR" sz="2400" b="1" dirty="0" smtClean="0"/>
              <a:t>Orientação </a:t>
            </a:r>
            <a:r>
              <a:rPr lang="pt-BR" sz="2400" b="1" dirty="0"/>
              <a:t>a </a:t>
            </a:r>
            <a:r>
              <a:rPr lang="pt-BR" sz="2400" b="1" dirty="0" smtClean="0"/>
              <a:t>servidores/as e discentes</a:t>
            </a:r>
            <a:r>
              <a:rPr lang="pt-BR" sz="2400" dirty="0" smtClean="0"/>
              <a:t> </a:t>
            </a:r>
            <a:r>
              <a:rPr lang="pt-BR" sz="2400" dirty="0"/>
              <a:t>em questões relacionadas a </a:t>
            </a:r>
            <a:r>
              <a:rPr lang="pt-BR" sz="2400" dirty="0" smtClean="0"/>
              <a:t>área;</a:t>
            </a:r>
            <a:endParaRPr lang="pt-BR" sz="2400" b="1" dirty="0"/>
          </a:p>
          <a:p>
            <a:pPr lvl="0" algn="just">
              <a:spcBef>
                <a:spcPts val="1200"/>
              </a:spcBef>
            </a:pPr>
            <a:r>
              <a:rPr lang="pt-BR" sz="2400" b="1" dirty="0" smtClean="0"/>
              <a:t>Participação em </a:t>
            </a:r>
            <a:r>
              <a:rPr lang="pt-BR" sz="2400" b="1" dirty="0"/>
              <a:t>Comitê Gestor Institucional  do </a:t>
            </a:r>
            <a:r>
              <a:rPr lang="pt-BR" sz="2400" b="1" dirty="0" smtClean="0"/>
              <a:t>Programa </a:t>
            </a:r>
            <a:r>
              <a:rPr lang="pt-BR" sz="2400" b="1" dirty="0"/>
              <a:t>de Ensino e Aprendizagem Tutorial (PEAT) da </a:t>
            </a:r>
            <a:r>
              <a:rPr lang="pt-BR" sz="2400" b="1" dirty="0" smtClean="0"/>
              <a:t>UFABC</a:t>
            </a:r>
            <a:r>
              <a:rPr lang="pt-BR" sz="2400" dirty="0" smtClean="0"/>
              <a:t>.</a:t>
            </a:r>
            <a:endParaRPr sz="2400" dirty="0"/>
          </a:p>
          <a:p>
            <a:pPr marL="457200" lvl="0" indent="0" algn="just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</a:pPr>
            <a:endParaRPr sz="2400" b="1" dirty="0"/>
          </a:p>
          <a:p>
            <a:pPr marL="457200" lvl="0" indent="0" algn="just" rtl="0">
              <a:spcBef>
                <a:spcPts val="1200"/>
              </a:spcBef>
              <a:spcAft>
                <a:spcPts val="0"/>
              </a:spcAft>
              <a:buNone/>
            </a:pPr>
            <a:endParaRPr sz="2400" dirty="0"/>
          </a:p>
          <a:p>
            <a:pPr marL="457200" lvl="0" indent="0" algn="just" rtl="0">
              <a:spcBef>
                <a:spcPts val="1200"/>
              </a:spcBef>
              <a:spcAft>
                <a:spcPts val="0"/>
              </a:spcAft>
              <a:buNone/>
            </a:pPr>
            <a:endParaRPr sz="2400" dirty="0"/>
          </a:p>
          <a:p>
            <a:pPr marL="342900" lvl="0" indent="-203200" algn="just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2200"/>
              <a:buNone/>
            </a:pPr>
            <a:endParaRPr sz="2400" dirty="0"/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1600"/>
              </a:spcAft>
              <a:buSzPts val="1800"/>
              <a:buNone/>
            </a:pPr>
            <a:endParaRPr sz="2400" dirty="0"/>
          </a:p>
        </p:txBody>
      </p:sp>
    </p:spTree>
    <p:extLst>
      <p:ext uri="{BB962C8B-B14F-4D97-AF65-F5344CB8AC3E}">
        <p14:creationId xmlns:p14="http://schemas.microsoft.com/office/powerpoint/2010/main" val="3501250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ufabc2\share\proap\04 - COORDENADORIA DE ASSUNTOS COMUNITÁRIOS\04 - SECAO PSICOSSOCIAL\FOTOS_Eventos &amp; Atividades\Semana LGBT- Junho 2017\FOTOS &amp; VÌDEOS Semana LGBTT\Fotos Semana LGBTT\2017-instalacaosa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0207" y="398080"/>
            <a:ext cx="2398365" cy="13490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 descr="\\ufabc2\share\proap\04 - COORDENADORIA DE ASSUNTOS COMUNITÁRIOS\04 - SECAO PSICOSSOCIAL\FOTOS_Eventos &amp; Atividades\Exposições O Quadro Negro NOV  2016\_DSC042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6644" y="4493916"/>
            <a:ext cx="1310061" cy="19652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\\ufabc2\share\proap\04 - COORDENADORIA DE ASSUNTOS COMUNITÁRIOS\04 - SECAO PSICOSSOCIAL\FOTOS_Eventos &amp; Atividades\Festa SIU 2017\1727c5d8-3065-4ecc-b00c-df051501070e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297" y="437246"/>
            <a:ext cx="2369787" cy="13330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297" y="2359562"/>
            <a:ext cx="2583157" cy="14539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9142" y="421214"/>
            <a:ext cx="2565503" cy="14490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CaixaDeTexto 4"/>
          <p:cNvSpPr txBox="1"/>
          <p:nvPr/>
        </p:nvSpPr>
        <p:spPr>
          <a:xfrm>
            <a:off x="273134" y="1747162"/>
            <a:ext cx="266932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000" b="1" dirty="0" smtClean="0"/>
              <a:t>Ação do Projeto Redução de Danos 2017</a:t>
            </a:r>
            <a:endParaRPr lang="pt-BR" sz="1000" b="1" dirty="0"/>
          </a:p>
        </p:txBody>
      </p:sp>
      <p:sp>
        <p:nvSpPr>
          <p:cNvPr id="6" name="CaixaDeTexto 5"/>
          <p:cNvSpPr txBox="1"/>
          <p:nvPr/>
        </p:nvSpPr>
        <p:spPr>
          <a:xfrm>
            <a:off x="3579934" y="1868185"/>
            <a:ext cx="1757212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050" b="1" dirty="0" smtClean="0"/>
              <a:t>UFABC para Todos 2020</a:t>
            </a:r>
            <a:endParaRPr lang="pt-BR" sz="1050" b="1" dirty="0"/>
          </a:p>
        </p:txBody>
      </p:sp>
      <p:sp>
        <p:nvSpPr>
          <p:cNvPr id="7" name="CaixaDeTexto 6"/>
          <p:cNvSpPr txBox="1"/>
          <p:nvPr/>
        </p:nvSpPr>
        <p:spPr>
          <a:xfrm>
            <a:off x="6382010" y="1770251"/>
            <a:ext cx="2250937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000" b="1" dirty="0" smtClean="0"/>
              <a:t>I Semana do Orgulho LGBTT 2017</a:t>
            </a:r>
            <a:endParaRPr lang="pt-BR" sz="1000" b="1" dirty="0"/>
          </a:p>
        </p:txBody>
      </p:sp>
      <p:sp>
        <p:nvSpPr>
          <p:cNvPr id="9" name="CaixaDeTexto 8"/>
          <p:cNvSpPr txBox="1"/>
          <p:nvPr/>
        </p:nvSpPr>
        <p:spPr>
          <a:xfrm>
            <a:off x="752462" y="3837243"/>
            <a:ext cx="155363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000" b="1" dirty="0" err="1" smtClean="0"/>
              <a:t>ConViver</a:t>
            </a:r>
            <a:r>
              <a:rPr lang="pt-BR" sz="1000" b="1" dirty="0" smtClean="0"/>
              <a:t> PROAP 2020</a:t>
            </a:r>
            <a:endParaRPr lang="pt-BR" sz="1000" b="1" dirty="0"/>
          </a:p>
        </p:txBody>
      </p:sp>
      <p:sp>
        <p:nvSpPr>
          <p:cNvPr id="11" name="Retângulo 10"/>
          <p:cNvSpPr/>
          <p:nvPr/>
        </p:nvSpPr>
        <p:spPr>
          <a:xfrm>
            <a:off x="4468049" y="3866488"/>
            <a:ext cx="1261884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1000" b="1" dirty="0"/>
              <a:t>Oficina - SIU 2015</a:t>
            </a:r>
          </a:p>
        </p:txBody>
      </p:sp>
      <p:sp>
        <p:nvSpPr>
          <p:cNvPr id="12" name="CaixaDeTexto 11"/>
          <p:cNvSpPr txBox="1"/>
          <p:nvPr/>
        </p:nvSpPr>
        <p:spPr>
          <a:xfrm>
            <a:off x="1748494" y="5086095"/>
            <a:ext cx="134363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000" b="1" dirty="0" smtClean="0"/>
              <a:t>Exposição </a:t>
            </a:r>
          </a:p>
          <a:p>
            <a:r>
              <a:rPr lang="pt-BR" sz="1000" b="1" dirty="0" smtClean="0"/>
              <a:t>“O Quadro Negro” </a:t>
            </a:r>
          </a:p>
          <a:p>
            <a:r>
              <a:rPr lang="pt-BR" sz="1000" b="1" dirty="0" smtClean="0"/>
              <a:t>2016</a:t>
            </a:r>
          </a:p>
          <a:p>
            <a:r>
              <a:rPr lang="pt-BR" sz="1000" b="1" dirty="0" smtClean="0"/>
              <a:t>Consciência Negra</a:t>
            </a:r>
            <a:endParaRPr lang="pt-BR" sz="1000" b="1" dirty="0"/>
          </a:p>
        </p:txBody>
      </p:sp>
      <p:sp>
        <p:nvSpPr>
          <p:cNvPr id="13" name="CaixaDeTexto 12"/>
          <p:cNvSpPr txBox="1"/>
          <p:nvPr/>
        </p:nvSpPr>
        <p:spPr>
          <a:xfrm>
            <a:off x="7276220" y="4423516"/>
            <a:ext cx="157591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000" b="1" dirty="0" smtClean="0"/>
              <a:t>III Semana do Orgulho </a:t>
            </a:r>
          </a:p>
          <a:p>
            <a:pPr algn="ctr"/>
            <a:r>
              <a:rPr lang="pt-BR" sz="1000" b="1" dirty="0" smtClean="0"/>
              <a:t>LGBTI+ da UFABC</a:t>
            </a:r>
            <a:endParaRPr lang="pt-BR" sz="1000" b="1" dirty="0"/>
          </a:p>
        </p:txBody>
      </p:sp>
      <p:pic>
        <p:nvPicPr>
          <p:cNvPr id="1035" name="Picture 11" descr="\\ufabc2\share\proap\04 - COORDENADORIA DE ASSUNTOS COMUNITÁRIOS\04 - SECAO PSICOSSOCIAL\AÇÕES COLETIVAS e EVENTOS\2019\09- Setembro - UFABC para TODOS\Fotos do evento\IMG_20190926_182128538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1369" y="4487003"/>
            <a:ext cx="1293682" cy="9702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\\ufabc2\share\proap\04 - COORDENADORIA DE ASSUNTOS COMUNITÁRIOS\04 - SECAO PSICOSSOCIAL\AÇÕES COLETIVAS e EVENTOS\2019\09- Setembro - UFABC para TODOS\Fotos do evento\IMG_20190926_183709245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3823" y="5051427"/>
            <a:ext cx="1055787" cy="14077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CaixaDeTexto 13"/>
          <p:cNvSpPr txBox="1"/>
          <p:nvPr/>
        </p:nvSpPr>
        <p:spPr>
          <a:xfrm>
            <a:off x="4643146" y="4654189"/>
            <a:ext cx="167706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000" b="1" dirty="0" smtClean="0"/>
              <a:t>UFABC para Todos 2019</a:t>
            </a:r>
            <a:endParaRPr lang="pt-BR" sz="1000" b="1" dirty="0"/>
          </a:p>
        </p:txBody>
      </p:sp>
      <p:pic>
        <p:nvPicPr>
          <p:cNvPr id="1036" name="Picture 12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4292" y="2359561"/>
            <a:ext cx="1294439" cy="20480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7" name="Picture 13" descr="\\ufabc2\share\proap\04 - COORDENADORIA DE ASSUNTOS COMUNITÁRIOS\04 - SECAO PSICOSSOCIAL\AÇÕES COLETIVAS e EVENTOS\2022\SIU\fotos\WhatsApp Image 2022-09-15 at 11.34.01 AM.jpe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9391" y="5117138"/>
            <a:ext cx="1789340" cy="13420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CaixaDeTexto 14"/>
          <p:cNvSpPr txBox="1"/>
          <p:nvPr/>
        </p:nvSpPr>
        <p:spPr>
          <a:xfrm>
            <a:off x="6207194" y="5614696"/>
            <a:ext cx="71526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pt-BR" sz="1000" b="1" dirty="0" smtClean="0"/>
              <a:t>Oficina </a:t>
            </a:r>
          </a:p>
          <a:p>
            <a:pPr algn="r"/>
            <a:r>
              <a:rPr lang="pt-BR" sz="1000" b="1" dirty="0" smtClean="0"/>
              <a:t>SIU 2022</a:t>
            </a:r>
            <a:endParaRPr lang="pt-BR" sz="1000" b="1" dirty="0"/>
          </a:p>
        </p:txBody>
      </p:sp>
      <p:pic>
        <p:nvPicPr>
          <p:cNvPr id="1038" name="Picture 14" descr="\\ufabc2\share\proap\04 - COORDENADORIA DE ASSUNTOS COMUNITÁRIOS\04 - SECAO PSICOSSOCIAL\FOTOS_Eventos &amp; Atividades\fotos SIU 2015\IMGP8798.JP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5889" y="2410932"/>
            <a:ext cx="2167847" cy="14358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968496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11560" y="1988841"/>
            <a:ext cx="7851648" cy="1944216"/>
          </a:xfrm>
        </p:spPr>
        <p:txBody>
          <a:bodyPr>
            <a:noAutofit/>
          </a:bodyPr>
          <a:lstStyle/>
          <a:p>
            <a:pPr algn="ctr"/>
            <a:r>
              <a:rPr lang="pt-BR" sz="4800" dirty="0">
                <a:solidFill>
                  <a:schemeClr val="tx1"/>
                </a:solidFill>
              </a:rPr>
              <a:t>Desafios </a:t>
            </a:r>
            <a:r>
              <a:rPr lang="pt-BR" sz="4800" dirty="0" smtClean="0">
                <a:solidFill>
                  <a:schemeClr val="tx1"/>
                </a:solidFill>
              </a:rPr>
              <a:t/>
            </a:r>
            <a:br>
              <a:rPr lang="pt-BR" sz="4800" dirty="0" smtClean="0">
                <a:solidFill>
                  <a:schemeClr val="tx1"/>
                </a:solidFill>
              </a:rPr>
            </a:br>
            <a:r>
              <a:rPr lang="pt-BR" sz="4800" dirty="0" smtClean="0">
                <a:solidFill>
                  <a:schemeClr val="tx1"/>
                </a:solidFill>
              </a:rPr>
              <a:t>e </a:t>
            </a:r>
            <a:r>
              <a:rPr lang="pt-BR" sz="4800" dirty="0">
                <a:solidFill>
                  <a:schemeClr val="tx1"/>
                </a:solidFill>
              </a:rPr>
              <a:t>perspectivas futuras</a:t>
            </a:r>
            <a:endParaRPr lang="pt-BR" sz="48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46343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g9cacf04ea6_4_32"/>
          <p:cNvSpPr txBox="1">
            <a:spLocks noGrp="1"/>
          </p:cNvSpPr>
          <p:nvPr>
            <p:ph type="body" idx="4294967295"/>
          </p:nvPr>
        </p:nvSpPr>
        <p:spPr>
          <a:xfrm>
            <a:off x="311700" y="1458275"/>
            <a:ext cx="8520600" cy="476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just">
              <a:spcBef>
                <a:spcPts val="1200"/>
              </a:spcBef>
              <a:buSzPts val="1900"/>
            </a:pPr>
            <a:r>
              <a:rPr lang="pt-BR" sz="1900" b="1" dirty="0" smtClean="0"/>
              <a:t>Secretarias </a:t>
            </a:r>
            <a:r>
              <a:rPr lang="pt-BR" sz="1900" b="1" dirty="0"/>
              <a:t>de saúde, assistência social, direitos humanos, educação, entre outras da região (Grande ABC e São Paulo): </a:t>
            </a:r>
            <a:r>
              <a:rPr lang="pt-BR" sz="1900" dirty="0"/>
              <a:t>aumentar a</a:t>
            </a:r>
            <a:r>
              <a:rPr lang="pt-BR" sz="1900" b="1" dirty="0"/>
              <a:t> </a:t>
            </a:r>
            <a:r>
              <a:rPr lang="pt-BR" sz="1900" dirty="0"/>
              <a:t>aproximação e a articulação da instituição no intuito de integrar as ações de cuidado realizadas às redes dos municípios;</a:t>
            </a:r>
            <a:endParaRPr sz="1900" dirty="0"/>
          </a:p>
          <a:p>
            <a:pPr algn="just">
              <a:spcBef>
                <a:spcPts val="1200"/>
              </a:spcBef>
              <a:buSzPts val="1900"/>
            </a:pPr>
            <a:r>
              <a:rPr lang="pt-BR" sz="1900" b="1" dirty="0"/>
              <a:t>Ações coletivas:</a:t>
            </a:r>
            <a:r>
              <a:rPr lang="pt-BR" sz="1900" dirty="0"/>
              <a:t> fortalecer ações que contribuam para promoção da sociabilidade e do cuidado mútuo e para a formação de vínculos entre os membros da comunidade da UFABC e outras ações de promoção à saúde, considerando demandas e necessidades da comunidade universitária</a:t>
            </a:r>
            <a:r>
              <a:rPr lang="pt-BR" sz="1900" dirty="0" smtClean="0"/>
              <a:t>.</a:t>
            </a:r>
          </a:p>
          <a:p>
            <a:pPr algn="just">
              <a:spcBef>
                <a:spcPts val="1200"/>
              </a:spcBef>
              <a:buSzPts val="1900"/>
            </a:pPr>
            <a:r>
              <a:rPr lang="pt-BR" sz="1900" b="1" dirty="0"/>
              <a:t>Supervisão técnica</a:t>
            </a:r>
            <a:r>
              <a:rPr lang="pt-BR" sz="1900" dirty="0"/>
              <a:t>: a literatura científica acerca da atuação psicossocial no ensino superior ainda é limitada, de forma que a supervisão coloca-se como ferramenta importante para o desenvolvimento e qualificação de nosso trabalho. A supervisão possibilitará a troca de experiências, informações e reflexão, assegurando a qualidade ética e técnica de nossas intervenções. </a:t>
            </a:r>
            <a:endParaRPr lang="pt-BR" sz="1900" dirty="0">
              <a:highlight>
                <a:srgbClr val="FFFF00"/>
              </a:highlight>
            </a:endParaRPr>
          </a:p>
          <a:p>
            <a:pPr algn="just">
              <a:spcBef>
                <a:spcPts val="1200"/>
              </a:spcBef>
              <a:buSzPts val="1900"/>
            </a:pPr>
            <a:endParaRPr sz="1900" dirty="0"/>
          </a:p>
          <a:p>
            <a:pPr marL="914400" lvl="1" indent="-342900" algn="just">
              <a:spcBef>
                <a:spcPts val="1200"/>
              </a:spcBef>
              <a:buSzPts val="1400"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187559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539552" y="1700808"/>
            <a:ext cx="7992888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pt-BR" sz="2400" dirty="0"/>
              <a:t>A </a:t>
            </a:r>
            <a:r>
              <a:rPr lang="pt-BR" sz="2400" b="1" dirty="0"/>
              <a:t>Lei nº 10.216 </a:t>
            </a:r>
            <a:r>
              <a:rPr lang="pt-BR" sz="2400" b="1" dirty="0" smtClean="0"/>
              <a:t>de </a:t>
            </a:r>
            <a:r>
              <a:rPr lang="pt-BR" sz="2400" b="1" dirty="0"/>
              <a:t>6 de abril de 2001</a:t>
            </a:r>
            <a:r>
              <a:rPr lang="pt-BR" sz="2400" dirty="0"/>
              <a:t>, também conhecida como </a:t>
            </a:r>
            <a:r>
              <a:rPr lang="pt-BR" sz="2400" i="1" dirty="0" smtClean="0"/>
              <a:t>Lei </a:t>
            </a:r>
            <a:r>
              <a:rPr lang="pt-BR" sz="2400" i="1" dirty="0"/>
              <a:t>da Reforma Psiquiátrica</a:t>
            </a:r>
            <a:r>
              <a:rPr lang="pt-BR" sz="2400" dirty="0"/>
              <a:t> </a:t>
            </a:r>
            <a:r>
              <a:rPr lang="pt-BR" sz="2400" dirty="0" smtClean="0"/>
              <a:t>instituiu </a:t>
            </a:r>
            <a:r>
              <a:rPr lang="pt-BR" sz="2400" dirty="0"/>
              <a:t>um novo modelo </a:t>
            </a:r>
            <a:r>
              <a:rPr lang="pt-BR" sz="2400" dirty="0" smtClean="0"/>
              <a:t>de cuidado aos </a:t>
            </a:r>
            <a:r>
              <a:rPr lang="pt-BR" sz="2400" dirty="0"/>
              <a:t>transtornos mentais no </a:t>
            </a:r>
            <a:r>
              <a:rPr lang="pt-BR" sz="2400" dirty="0" smtClean="0"/>
              <a:t>Brasil.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pt-BR" sz="2400" dirty="0">
              <a:effectLst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pt-BR" sz="2400" dirty="0" smtClean="0"/>
              <a:t>Neste novo modelo, busca-se eliminar intervenções que reforçam a exclusão social da pessoa em sofrimento mental. Baseia-se em uma rede de serviços territoriais multiprofissionais, visando à prevenção, tratamento, reabilitação e integração da pessoa à comunidade. </a:t>
            </a:r>
            <a:endParaRPr lang="pt-BR" sz="2400" dirty="0"/>
          </a:p>
        </p:txBody>
      </p:sp>
    </p:spTree>
    <p:extLst>
      <p:ext uri="{BB962C8B-B14F-4D97-AF65-F5344CB8AC3E}">
        <p14:creationId xmlns:p14="http://schemas.microsoft.com/office/powerpoint/2010/main" val="33634269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tângulo 11"/>
          <p:cNvSpPr/>
          <p:nvPr/>
        </p:nvSpPr>
        <p:spPr>
          <a:xfrm>
            <a:off x="636731" y="1124744"/>
            <a:ext cx="7848872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endParaRPr lang="pt-BR" sz="2400" dirty="0" smtClean="0">
              <a:effectLst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pt-BR" sz="2400" dirty="0"/>
              <a:t>Em 1989 é apresentado o projeto de lei n.º 3.657 pelo deputado Paulo Delgado, que dispunha </a:t>
            </a:r>
            <a:r>
              <a:rPr lang="pt-BR" sz="2400" dirty="0" smtClean="0"/>
              <a:t>sobre </a:t>
            </a:r>
            <a:r>
              <a:rPr lang="pt-BR" sz="2400" dirty="0"/>
              <a:t>a extinção progressiva dos manicômios e sua substituição por outros recursos </a:t>
            </a:r>
            <a:r>
              <a:rPr lang="pt-BR" sz="2400" dirty="0" smtClean="0"/>
              <a:t>assistenciais.</a:t>
            </a:r>
          </a:p>
          <a:p>
            <a:pPr algn="just"/>
            <a:endParaRPr lang="pt-BR" sz="2400" dirty="0"/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pt-BR" sz="2400" dirty="0" smtClean="0"/>
              <a:t>Toda a organização social ao redor do debate sobre a política de saúde, presente nas décadas de 1970 e 1980, influenciou a área da saúde mental e, em 1978, foi constituído o </a:t>
            </a:r>
            <a:r>
              <a:rPr lang="pt-BR" sz="2400" dirty="0"/>
              <a:t>Movimento da Luta </a:t>
            </a:r>
            <a:r>
              <a:rPr lang="pt-BR" sz="2400" dirty="0" err="1" smtClean="0"/>
              <a:t>Antimanicomial</a:t>
            </a:r>
            <a:r>
              <a:rPr lang="pt-BR" sz="2400" dirty="0" smtClean="0"/>
              <a:t>, tendo incorporado usuários dos serviços de saúde mental e seus familiares.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pt-BR" sz="2400" dirty="0"/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pt-BR" sz="2400" dirty="0" smtClean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897640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592" y="1124743"/>
            <a:ext cx="8784976" cy="49499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288153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DICADOGESTOR: O que é uma RAPS (Rede de Atenção Psicossocial)? - COSEMS/SP  - Conselho de Secretários Municipais de Saúde do Estado de São Paul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260648"/>
            <a:ext cx="6768752" cy="62110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23318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blog.cenatcursos.com.br/wp-content/uploads/2021/04/raps-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404664"/>
            <a:ext cx="6480720" cy="60823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651300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583495" y="1412776"/>
            <a:ext cx="7848872" cy="46166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pt-BR" sz="2100" dirty="0" smtClean="0"/>
              <a:t>Reforma psiquiátrica articula-se ao paradigma da Promoção à Saúde. A </a:t>
            </a:r>
            <a:r>
              <a:rPr lang="pt-BR" sz="2100" dirty="0"/>
              <a:t>promoção da saúde se refere às ações sobre os condicionantes e determinantes sociais da saúde, dirigidas a impactar favoravelmente a qualidade de vida. </a:t>
            </a:r>
            <a:endParaRPr lang="pt-BR" sz="2100" dirty="0" smtClean="0"/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pt-BR" sz="2100" dirty="0"/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pt-BR" sz="2100" dirty="0" smtClean="0"/>
              <a:t>Atenção </a:t>
            </a:r>
            <a:r>
              <a:rPr lang="pt-BR" sz="2100" dirty="0"/>
              <a:t>médico-hospitalar; programas de saúde pública; vigilância epidemiológica; vigilância sanitária; educação para a </a:t>
            </a:r>
            <a:r>
              <a:rPr lang="pt-BR" sz="2100" dirty="0" smtClean="0"/>
              <a:t>saúde, </a:t>
            </a:r>
            <a:r>
              <a:rPr lang="pt-BR" sz="2100" dirty="0"/>
              <a:t>com ações </a:t>
            </a:r>
            <a:r>
              <a:rPr lang="pt-BR" sz="2100" dirty="0" err="1"/>
              <a:t>extra-setoriais</a:t>
            </a:r>
            <a:r>
              <a:rPr lang="pt-BR" sz="2100" dirty="0"/>
              <a:t> em distintos campos, como água, esgoto, resíduos, drenagem urbana, e também na educação, habitação, alimentação e nutrição </a:t>
            </a:r>
            <a:r>
              <a:rPr lang="pt-BR" sz="2100" dirty="0" smtClean="0"/>
              <a:t>etc.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pt-BR" sz="2100" dirty="0"/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pt-BR" sz="2100" dirty="0" smtClean="0"/>
              <a:t>Deve-se dirigir </a:t>
            </a:r>
            <a:r>
              <a:rPr lang="pt-BR" sz="2100" dirty="0"/>
              <a:t>esses saberes e práticas integrados a um território peculiar, </a:t>
            </a:r>
            <a:r>
              <a:rPr lang="pt-BR" sz="2100" dirty="0" smtClean="0"/>
              <a:t>onde </a:t>
            </a:r>
            <a:r>
              <a:rPr lang="pt-BR" sz="2100" dirty="0"/>
              <a:t>habita uma população com características culturais, sociais, políticas, </a:t>
            </a:r>
            <a:r>
              <a:rPr lang="pt-BR" sz="2100" dirty="0" smtClean="0"/>
              <a:t>econômicas.</a:t>
            </a:r>
            <a:endParaRPr lang="pt-BR" sz="2100" dirty="0"/>
          </a:p>
        </p:txBody>
      </p:sp>
    </p:spTree>
    <p:extLst>
      <p:ext uri="{BB962C8B-B14F-4D97-AF65-F5344CB8AC3E}">
        <p14:creationId xmlns:p14="http://schemas.microsoft.com/office/powerpoint/2010/main" val="40460915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11560" y="1988840"/>
            <a:ext cx="7851648" cy="2394667"/>
          </a:xfrm>
        </p:spPr>
        <p:txBody>
          <a:bodyPr>
            <a:noAutofit/>
          </a:bodyPr>
          <a:lstStyle/>
          <a:p>
            <a:pPr algn="ctr"/>
            <a:r>
              <a:rPr lang="pt-BR" sz="4000" dirty="0" smtClean="0">
                <a:solidFill>
                  <a:schemeClr val="tx1"/>
                </a:solidFill>
              </a:rPr>
              <a:t>A experiência da UFABC </a:t>
            </a:r>
            <a:br>
              <a:rPr lang="pt-BR" sz="4000" dirty="0" smtClean="0">
                <a:solidFill>
                  <a:schemeClr val="tx1"/>
                </a:solidFill>
              </a:rPr>
            </a:br>
            <a:r>
              <a:rPr lang="pt-BR" sz="4000" dirty="0" smtClean="0">
                <a:solidFill>
                  <a:schemeClr val="tx1"/>
                </a:solidFill>
              </a:rPr>
              <a:t>no c</a:t>
            </a:r>
            <a:r>
              <a:rPr lang="pt-BR" sz="4000" b="1" dirty="0" smtClean="0">
                <a:solidFill>
                  <a:schemeClr val="tx1"/>
                </a:solidFill>
              </a:rPr>
              <a:t>uidado à Saúde Mental </a:t>
            </a:r>
            <a:br>
              <a:rPr lang="pt-BR" sz="4000" b="1" dirty="0" smtClean="0">
                <a:solidFill>
                  <a:schemeClr val="tx1"/>
                </a:solidFill>
              </a:rPr>
            </a:br>
            <a:r>
              <a:rPr lang="pt-BR" sz="4000" b="1" dirty="0" smtClean="0">
                <a:solidFill>
                  <a:schemeClr val="tx1"/>
                </a:solidFill>
              </a:rPr>
              <a:t>da comunidade universitária</a:t>
            </a:r>
            <a:endParaRPr lang="pt-BR" sz="40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00494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467544" y="1628800"/>
            <a:ext cx="8208912" cy="42226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just">
              <a:lnSpc>
                <a:spcPct val="115000"/>
              </a:lnSpc>
              <a:spcBef>
                <a:spcPts val="1200"/>
              </a:spcBef>
              <a:buSzPts val="1900"/>
              <a:buFont typeface="Arial" panose="020B0604020202020204" pitchFamily="34" charset="0"/>
              <a:buChar char="•"/>
            </a:pPr>
            <a:r>
              <a:rPr lang="pt-BR" sz="2400" dirty="0" smtClean="0"/>
              <a:t>A Equipe Psicossocial é multiprofissional, integrada por psicólogas/os, assistentes sociais, assistente em administração.</a:t>
            </a:r>
          </a:p>
          <a:p>
            <a:pPr marL="342900" lvl="0" indent="-342900" algn="just">
              <a:lnSpc>
                <a:spcPct val="115000"/>
              </a:lnSpc>
              <a:spcBef>
                <a:spcPts val="1200"/>
              </a:spcBef>
              <a:buSzPts val="1900"/>
              <a:buFont typeface="Arial" panose="020B0604020202020204" pitchFamily="34" charset="0"/>
              <a:buChar char="•"/>
            </a:pPr>
            <a:r>
              <a:rPr lang="pt-BR" sz="2400" dirty="0" smtClean="0"/>
              <a:t>C</a:t>
            </a:r>
            <a:r>
              <a:rPr lang="pt-BR" sz="2400" dirty="0" smtClean="0">
                <a:ea typeface="Open Sans"/>
                <a:cs typeface="Open Sans"/>
                <a:sym typeface="Open Sans"/>
              </a:rPr>
              <a:t>ompromisso com a construção de um ambiente universitário diverso e inclusivo e com a permanência material e simbólica, atuando no âmbito das políticas afirmativas. Busca-se</a:t>
            </a:r>
            <a:r>
              <a:rPr lang="pt-BR" sz="2400" dirty="0" smtClean="0">
                <a:highlight>
                  <a:srgbClr val="FFFF00"/>
                </a:highlight>
                <a:sym typeface="Open Sans"/>
              </a:rPr>
              <a:t> </a:t>
            </a:r>
            <a:r>
              <a:rPr lang="pt-BR" sz="2400" dirty="0" smtClean="0"/>
              <a:t>construir uma cultura institucional acolhedora, não </a:t>
            </a:r>
            <a:r>
              <a:rPr lang="pt-BR" sz="2400" dirty="0" err="1" smtClean="0"/>
              <a:t>estigmatizante</a:t>
            </a:r>
            <a:r>
              <a:rPr lang="pt-BR" sz="2400" dirty="0" smtClean="0"/>
              <a:t>, </a:t>
            </a:r>
            <a:r>
              <a:rPr lang="pt-BR" sz="2400" dirty="0" err="1" smtClean="0"/>
              <a:t>antimanicomial</a:t>
            </a:r>
            <a:r>
              <a:rPr lang="pt-BR" sz="2400" dirty="0" smtClean="0"/>
              <a:t>, humanista e não violenta.</a:t>
            </a:r>
            <a:endParaRPr lang="pt-BR" sz="2400" dirty="0"/>
          </a:p>
        </p:txBody>
      </p:sp>
    </p:spTree>
    <p:extLst>
      <p:ext uri="{BB962C8B-B14F-4D97-AF65-F5344CB8AC3E}">
        <p14:creationId xmlns:p14="http://schemas.microsoft.com/office/powerpoint/2010/main" val="26555819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uxo">
  <a:themeElements>
    <a:clrScheme name="Fluxo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Fluxo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uxo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420</TotalTime>
  <Words>994</Words>
  <Application>Microsoft Office PowerPoint</Application>
  <PresentationFormat>Apresentação na tela (4:3)</PresentationFormat>
  <Paragraphs>81</Paragraphs>
  <Slides>19</Slides>
  <Notes>4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19</vt:i4>
      </vt:variant>
    </vt:vector>
  </HeadingPairs>
  <TitlesOfParts>
    <vt:vector size="20" baseType="lpstr">
      <vt:lpstr>Fluxo</vt:lpstr>
      <vt:lpstr>Reforma psiquiátrica  e os desafios do modelo comunitário  em Saúde Mental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 experiência da UFABC  no cuidado à Saúde Mental  da comunidade universitária</vt:lpstr>
      <vt:lpstr>Apresentação do PowerPoint</vt:lpstr>
      <vt:lpstr>Apresentação do PowerPoint</vt:lpstr>
      <vt:lpstr>Principais demandas  em atendimento</vt:lpstr>
      <vt:lpstr>Apresentação do PowerPoint</vt:lpstr>
      <vt:lpstr>Trabalho atual da equipe</vt:lpstr>
      <vt:lpstr>Apresentação do PowerPoint</vt:lpstr>
      <vt:lpstr>Apresentação do PowerPoint</vt:lpstr>
      <vt:lpstr>Apresentação do PowerPoint</vt:lpstr>
      <vt:lpstr>Apresentação do PowerPoint</vt:lpstr>
      <vt:lpstr>Desafios  e perspectivas futuras</vt:lpstr>
      <vt:lpstr>Apresentação do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Reforma psiquiátrica  e os desafios do modelo comunitário  em Saúde Mental</dc:title>
  <dc:creator>Rafael Nogueira Furtado</dc:creator>
  <cp:lastModifiedBy>Bruno Vizia</cp:lastModifiedBy>
  <cp:revision>14</cp:revision>
  <dcterms:created xsi:type="dcterms:W3CDTF">2022-10-25T19:11:12Z</dcterms:created>
  <dcterms:modified xsi:type="dcterms:W3CDTF">2022-11-03T18:51:54Z</dcterms:modified>
</cp:coreProperties>
</file>