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60" r:id="rId3"/>
    <p:sldId id="292" r:id="rId4"/>
    <p:sldId id="261" r:id="rId5"/>
    <p:sldId id="262" r:id="rId6"/>
    <p:sldId id="263" r:id="rId7"/>
    <p:sldId id="294" r:id="rId8"/>
    <p:sldId id="295" r:id="rId9"/>
    <p:sldId id="266" r:id="rId10"/>
    <p:sldId id="269" r:id="rId11"/>
    <p:sldId id="270" r:id="rId12"/>
    <p:sldId id="272" r:id="rId13"/>
    <p:sldId id="273" r:id="rId14"/>
    <p:sldId id="296" r:id="rId15"/>
    <p:sldId id="297" r:id="rId16"/>
    <p:sldId id="298" r:id="rId17"/>
    <p:sldId id="299" r:id="rId18"/>
    <p:sldId id="301" r:id="rId19"/>
    <p:sldId id="300" r:id="rId20"/>
    <p:sldId id="302" r:id="rId21"/>
    <p:sldId id="303" r:id="rId22"/>
    <p:sldId id="304" r:id="rId23"/>
    <p:sldId id="305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0E09A51-BB13-44B7-A1B8-ADA47BA69B68}">
  <a:tblStyle styleId="{F0E09A51-BB13-44B7-A1B8-ADA47BA69B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5359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62c215a66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g1262c215a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g1262c215a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5300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62c215a66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g1262c215a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g1262c215a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16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62c215a66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g1262c215a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g1262c215a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894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62c215a66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g1262c215a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g1262c215a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8554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62c215a66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g1262c215a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g1262c215a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0958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62c215a66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g1262c215a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g1262c215a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007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62c215a66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g1262c215a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g1262c215a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087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62c215a66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g1262c215a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g1262c215a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86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867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172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069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85800" y="2130427"/>
            <a:ext cx="77660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4623595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-7938"/>
            <a:ext cx="9144000" cy="233225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611560" y="2264261"/>
            <a:ext cx="83529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PERFIL SOCIOECONÔMICO E CULTURAL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INGRESSANTES NA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SÃO PAULO</a:t>
            </a:r>
            <a:endParaRPr sz="28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Comissão para o Estudo do Perfil d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Estudantes de Graduação - Unifesp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Comissão para o Estudo do Perfil de Estudantes de Pós-Graduação - Unifesp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e 2022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/>
          <p:nvPr/>
        </p:nvSpPr>
        <p:spPr>
          <a:xfrm>
            <a:off x="2173510" y="227013"/>
            <a:ext cx="6286922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COR/RAÇA/ETNIA UNIEFSP: 2012-2022</a:t>
            </a: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BDBF23B-072E-4E44-846B-7359EFFFF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51397"/>
            <a:ext cx="8436619" cy="4850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>
            <a:off x="2173511" y="227013"/>
            <a:ext cx="6123546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RAÇA/ETNIA POR CAMPUS 2021</a:t>
            </a: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50" y="1734663"/>
            <a:ext cx="84391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2173510" y="227013"/>
            <a:ext cx="671897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ESTUDANTE TRABALHADOR 2015-20</a:t>
            </a:r>
            <a:r>
              <a:rPr lang="pt-BR" sz="2800" b="1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A00D6A5-C838-4595-8128-CB8BFF62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12" y="1469204"/>
            <a:ext cx="7683523" cy="48394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/>
          <p:nvPr/>
        </p:nvSpPr>
        <p:spPr>
          <a:xfrm>
            <a:off x="2173510" y="227013"/>
            <a:ext cx="6862986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ESTUDANTE TRABALHADOR POR CAMPUS 2021</a:t>
            </a: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1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" y="1520825"/>
            <a:ext cx="843915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/>
          <p:nvPr/>
        </p:nvSpPr>
        <p:spPr>
          <a:xfrm>
            <a:off x="1907704" y="270904"/>
            <a:ext cx="70569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RELIGIÃO</a:t>
            </a:r>
            <a:endParaRPr sz="2800" b="1" i="0" u="none" strike="noStrike" cap="none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6"/>
          <p:cNvSpPr/>
          <p:nvPr/>
        </p:nvSpPr>
        <p:spPr>
          <a:xfrm>
            <a:off x="0" y="6402388"/>
            <a:ext cx="9144000" cy="4809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0" y="-7938"/>
            <a:ext cx="9144000" cy="1635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E755F7E-E194-47F9-9581-76CDA77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904"/>
            <a:ext cx="9143999" cy="57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/>
          <p:nvPr/>
        </p:nvSpPr>
        <p:spPr>
          <a:xfrm>
            <a:off x="1907704" y="270904"/>
            <a:ext cx="70569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RELIGIÃO</a:t>
            </a:r>
            <a:endParaRPr sz="2800" b="1" i="0" u="none" strike="noStrike" cap="none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6"/>
          <p:cNvSpPr/>
          <p:nvPr/>
        </p:nvSpPr>
        <p:spPr>
          <a:xfrm>
            <a:off x="0" y="6402388"/>
            <a:ext cx="9144000" cy="4809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0" y="-7938"/>
            <a:ext cx="9144000" cy="1635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233A880-D211-4C21-BD0A-5E2CAC211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808"/>
            <a:ext cx="9144000" cy="60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39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/>
          <p:nvPr/>
        </p:nvSpPr>
        <p:spPr>
          <a:xfrm>
            <a:off x="0" y="6402388"/>
            <a:ext cx="9144000" cy="4809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0" y="-7938"/>
            <a:ext cx="9144000" cy="1635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8889F0E-A405-4AC5-9A54-28590F3D9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500"/>
            <a:ext cx="9144000" cy="58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7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/>
          <p:nvPr/>
        </p:nvSpPr>
        <p:spPr>
          <a:xfrm>
            <a:off x="0" y="6402388"/>
            <a:ext cx="9144000" cy="4809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0" y="-7938"/>
            <a:ext cx="9144000" cy="1635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1131106-612D-48A6-92AF-44E0562C3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94" y="337387"/>
            <a:ext cx="9226193" cy="59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6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/>
          <p:nvPr/>
        </p:nvSpPr>
        <p:spPr>
          <a:xfrm>
            <a:off x="0" y="6402388"/>
            <a:ext cx="9144000" cy="4809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0" y="-7938"/>
            <a:ext cx="9144000" cy="1635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BC04605-9E23-42BB-B24E-A66E45C7C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48" y="370756"/>
            <a:ext cx="9226108" cy="57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87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/>
          <p:nvPr/>
        </p:nvSpPr>
        <p:spPr>
          <a:xfrm>
            <a:off x="0" y="6402388"/>
            <a:ext cx="9144000" cy="4809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0" y="-7938"/>
            <a:ext cx="9144000" cy="1635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21BEC3D-10AA-4521-A187-F707B605D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417"/>
            <a:ext cx="9072081" cy="60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3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18"/>
          <p:cNvCxnSpPr/>
          <p:nvPr/>
        </p:nvCxnSpPr>
        <p:spPr>
          <a:xfrm rot="10800000" flipH="1">
            <a:off x="0" y="1157290"/>
            <a:ext cx="9144000" cy="14287"/>
          </a:xfrm>
          <a:prstGeom prst="straightConnector1">
            <a:avLst/>
          </a:prstGeom>
          <a:noFill/>
          <a:ln w="9525" cap="flat" cmpd="sng">
            <a:solidFill>
              <a:srgbClr val="31492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18"/>
          <p:cNvSpPr txBox="1"/>
          <p:nvPr/>
        </p:nvSpPr>
        <p:spPr>
          <a:xfrm>
            <a:off x="1375740" y="1538606"/>
            <a:ext cx="6868668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i="0" u="sng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FATORES DETALHADOS: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4025" marR="0" lvl="0" indent="-409575" algn="l" rtl="0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100"/>
              <a:buFont typeface="Calibri"/>
              <a:buAutoNum type="arabicPeriod"/>
            </a:pPr>
            <a:r>
              <a:rPr lang="pt-BR" sz="2100" b="1" i="0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RENDA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2750" algn="l" rtl="0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100"/>
              <a:buFont typeface="Calibri"/>
              <a:buAutoNum type="arabicPeriod"/>
            </a:pPr>
            <a:r>
              <a:rPr lang="pt-BR" sz="2100" b="1" i="0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VULNERABILIDADE SOCIOCULTURAL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2750" algn="l" rtl="0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100"/>
              <a:buFont typeface="Calibri"/>
              <a:buAutoNum type="arabicPeriod"/>
            </a:pPr>
            <a:r>
              <a:rPr lang="pt-BR" sz="2100" b="1" i="0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ESCOLARIZAÇÃO</a:t>
            </a:r>
            <a:endParaRPr sz="2100" b="1" i="0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2750" algn="l" rtl="0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100"/>
              <a:buFont typeface="Calibri"/>
              <a:buAutoNum type="arabicPeriod"/>
            </a:pPr>
            <a:r>
              <a:rPr lang="pt-BR" sz="2100" b="1" i="0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RAÇA/ETNIA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2750" algn="l" rtl="0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100"/>
              <a:buFont typeface="Calibri"/>
              <a:buAutoNum type="arabicPeriod"/>
            </a:pPr>
            <a:r>
              <a:rPr lang="pt-BR" sz="2100" b="1" i="0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ESTUDANTE TRABALHADOR</a:t>
            </a:r>
            <a:endParaRPr sz="2100" b="1" i="0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2750" algn="l" rtl="0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100"/>
              <a:buFont typeface="Calibri"/>
              <a:buAutoNum type="arabicPeriod"/>
            </a:pPr>
            <a:r>
              <a:rPr lang="pt-BR" sz="2100" b="1" i="0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MORADIA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2750" algn="l" rtl="0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100"/>
              <a:buFont typeface="Calibri"/>
              <a:buAutoNum type="arabicPeriod"/>
            </a:pPr>
            <a:r>
              <a:rPr lang="pt-BR" sz="2100" b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endParaRPr sz="2100" b="1" i="0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2241550" y="227013"/>
            <a:ext cx="5784454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INGRESSANTES 2015-2022</a:t>
            </a: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/>
          <p:nvPr/>
        </p:nvSpPr>
        <p:spPr>
          <a:xfrm>
            <a:off x="0" y="6402388"/>
            <a:ext cx="9144000" cy="4809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0" y="-7938"/>
            <a:ext cx="9144000" cy="1635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6A0F0D6-317D-4D6A-96AC-A48B8EFD1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604" y="359595"/>
            <a:ext cx="9171603" cy="549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6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/>
          <p:nvPr/>
        </p:nvSpPr>
        <p:spPr>
          <a:xfrm>
            <a:off x="0" y="6402388"/>
            <a:ext cx="9144000" cy="4809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0" y="-7938"/>
            <a:ext cx="9144000" cy="163500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8B4EC9E-6B4F-4418-B532-3C8577AC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1033"/>
            <a:ext cx="9144000" cy="530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del regis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01" y="269582"/>
            <a:ext cx="4714999" cy="61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55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18"/>
          <p:cNvCxnSpPr/>
          <p:nvPr/>
        </p:nvCxnSpPr>
        <p:spPr>
          <a:xfrm rot="10800000" flipH="1">
            <a:off x="0" y="1157290"/>
            <a:ext cx="9144000" cy="14287"/>
          </a:xfrm>
          <a:prstGeom prst="straightConnector1">
            <a:avLst/>
          </a:prstGeom>
          <a:noFill/>
          <a:ln w="9525" cap="flat" cmpd="sng">
            <a:solidFill>
              <a:srgbClr val="31492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18"/>
          <p:cNvSpPr/>
          <p:nvPr/>
        </p:nvSpPr>
        <p:spPr>
          <a:xfrm>
            <a:off x="2241550" y="227013"/>
            <a:ext cx="5784454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INGRESSANTES 2012-2022</a:t>
            </a: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8E442BB-5C54-458E-B16B-9EDAFB0CB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4315"/>
            <a:ext cx="9144000" cy="50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0" y="-81757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1835696" y="176970"/>
            <a:ext cx="7056784" cy="105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1. RENDA FAMILIAR PER CAPITA: 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INGRESSANTE UNIFESP 2015-20</a:t>
            </a:r>
            <a:r>
              <a:rPr lang="pt-BR" sz="2800" b="1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80301FF-8D56-4C6D-9E66-6AFBA233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55" y="1558925"/>
            <a:ext cx="8995629" cy="44925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1621570" y="288851"/>
            <a:ext cx="7260104" cy="105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RENDA FAMILIAR PER CAPITA POR CAMPUS 2021 </a:t>
            </a:r>
            <a:endParaRPr sz="2800" b="1" i="0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" y="1477813"/>
            <a:ext cx="843915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1621569" y="174627"/>
            <a:ext cx="7522430" cy="105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RENDA FAMILIAR MENSAL BRUTA: 2012-20</a:t>
            </a:r>
            <a:r>
              <a:rPr lang="pt-BR" sz="2800" b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2800" b="1" i="0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71DE6B4-E789-4343-A3DA-211377F2E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17" y="1438381"/>
            <a:ext cx="8014040" cy="4798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1621569" y="174627"/>
            <a:ext cx="7522430" cy="105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1. RENDA FAMILIAR MENSAL BRUTA: 2012-20</a:t>
            </a:r>
            <a:r>
              <a:rPr lang="pt-BR" sz="28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71BFF10-0C3E-4511-B032-BE0039251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0" y="174627"/>
            <a:ext cx="8838718" cy="62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1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1621569" y="174627"/>
            <a:ext cx="7522430" cy="105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1. RENDA FAMILIAR MENSAL BRUTA: 2012-20</a:t>
            </a:r>
            <a:r>
              <a:rPr lang="pt-BR" sz="28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2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55FF1B2-0CDF-43BB-9FEC-428D7317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64" y="236306"/>
            <a:ext cx="9144000" cy="60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1907704" y="227013"/>
            <a:ext cx="6984775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314923"/>
                </a:solidFill>
                <a:latin typeface="Calibri"/>
                <a:ea typeface="Calibri"/>
                <a:cs typeface="Calibri"/>
                <a:sym typeface="Calibri"/>
              </a:rPr>
              <a:t>ESCOLARIZAÇÃO INGRESSANTE 2012-2022</a:t>
            </a:r>
            <a:endParaRPr sz="2800" b="1" i="0" u="none" strike="noStrike" cap="none" dirty="0">
              <a:solidFill>
                <a:srgbClr val="314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0" y="6402388"/>
            <a:ext cx="9144000" cy="481012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0" y="-7938"/>
            <a:ext cx="9144000" cy="163513"/>
          </a:xfrm>
          <a:prstGeom prst="rect">
            <a:avLst/>
          </a:prstGeom>
          <a:solidFill>
            <a:srgbClr val="314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0C60F3F-B555-45B7-85BF-2BCD2A09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" y="1479478"/>
            <a:ext cx="8993578" cy="5378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Unifesp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138</Words>
  <Application>Microsoft Office PowerPoint</Application>
  <PresentationFormat>Apresentação na tela (4:3)</PresentationFormat>
  <Paragraphs>65</Paragraphs>
  <Slides>23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TemaUnifesp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unifesp</dc:creator>
  <cp:lastModifiedBy>Bruno Vizia</cp:lastModifiedBy>
  <cp:revision>16</cp:revision>
  <dcterms:modified xsi:type="dcterms:W3CDTF">2022-11-03T18:48:07Z</dcterms:modified>
</cp:coreProperties>
</file>